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2"/>
  </p:notesMasterIdLst>
  <p:handoutMasterIdLst>
    <p:handoutMasterId r:id="rId23"/>
  </p:handoutMasterIdLst>
  <p:sldIdLst>
    <p:sldId id="256" r:id="rId2"/>
    <p:sldId id="277" r:id="rId3"/>
    <p:sldId id="258" r:id="rId4"/>
    <p:sldId id="259" r:id="rId5"/>
    <p:sldId id="257" r:id="rId6"/>
    <p:sldId id="267" r:id="rId7"/>
    <p:sldId id="260" r:id="rId8"/>
    <p:sldId id="261" r:id="rId9"/>
    <p:sldId id="264" r:id="rId10"/>
    <p:sldId id="268" r:id="rId11"/>
    <p:sldId id="262" r:id="rId12"/>
    <p:sldId id="263" r:id="rId13"/>
    <p:sldId id="269" r:id="rId14"/>
    <p:sldId id="270" r:id="rId15"/>
    <p:sldId id="271" r:id="rId16"/>
    <p:sldId id="272" r:id="rId17"/>
    <p:sldId id="273" r:id="rId18"/>
    <p:sldId id="274" r:id="rId19"/>
    <p:sldId id="275" r:id="rId20"/>
    <p:sldId id="276" r:id="rId21"/>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3" d="100"/>
          <a:sy n="73" d="100"/>
        </p:scale>
        <p:origin x="-390"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B8425795-ACD4-4D9F-A834-0DDBA765FC96}" type="datetimeFigureOut">
              <a:rPr lang="en-GB" smtClean="0"/>
              <a:pPr/>
              <a:t>04/12/2016</a:t>
            </a:fld>
            <a:endParaRPr lang="en-GB"/>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D9EE0469-9FCB-4B0F-A7CE-87F545182D16}" type="slidenum">
              <a:rPr lang="en-GB" smtClean="0"/>
              <a:pPr/>
              <a:t>‹N°›</a:t>
            </a:fld>
            <a:endParaRPr lang="en-GB"/>
          </a:p>
        </p:txBody>
      </p:sp>
    </p:spTree>
    <p:extLst>
      <p:ext uri="{BB962C8B-B14F-4D97-AF65-F5344CB8AC3E}">
        <p14:creationId xmlns="" xmlns:p14="http://schemas.microsoft.com/office/powerpoint/2010/main" val="17032732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FAA99C7-C208-4DD9-9B76-B29A290B61EC}" type="datetimeFigureOut">
              <a:rPr lang="en-GB" smtClean="0"/>
              <a:pPr/>
              <a:t>04/12/2016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8B3456B7-79D8-43D8-B97B-8F0738E17073}" type="slidenum">
              <a:rPr lang="en-GB" smtClean="0"/>
              <a:pPr/>
              <a:t>‹N°›</a:t>
            </a:fld>
            <a:endParaRPr lang="en-GB"/>
          </a:p>
        </p:txBody>
      </p:sp>
    </p:spTree>
    <p:extLst>
      <p:ext uri="{BB962C8B-B14F-4D97-AF65-F5344CB8AC3E}">
        <p14:creationId xmlns="" xmlns:p14="http://schemas.microsoft.com/office/powerpoint/2010/main" val="997240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Before</a:t>
            </a:r>
            <a:r>
              <a:rPr lang="en-GB" baseline="0" dirty="0" smtClean="0"/>
              <a:t> bringing up the definition allow </a:t>
            </a:r>
            <a:r>
              <a:rPr lang="en-GB" baseline="0" dirty="0" err="1" smtClean="0"/>
              <a:t>ppts</a:t>
            </a:r>
            <a:r>
              <a:rPr lang="en-GB" baseline="0" dirty="0" smtClean="0"/>
              <a:t> to write their own definitions. Definition comes up on click</a:t>
            </a:r>
            <a:endParaRPr lang="en-GB" dirty="0"/>
          </a:p>
        </p:txBody>
      </p:sp>
      <p:sp>
        <p:nvSpPr>
          <p:cNvPr id="4" name="Slide Number Placeholder 3"/>
          <p:cNvSpPr>
            <a:spLocks noGrp="1"/>
          </p:cNvSpPr>
          <p:nvPr>
            <p:ph type="sldNum" sz="quarter" idx="10"/>
          </p:nvPr>
        </p:nvSpPr>
        <p:spPr/>
        <p:txBody>
          <a:bodyPr/>
          <a:lstStyle/>
          <a:p>
            <a:fld id="{8B3456B7-79D8-43D8-B97B-8F0738E17073}" type="slidenum">
              <a:rPr lang="en-GB" smtClean="0"/>
              <a:pPr/>
              <a:t>3</a:t>
            </a:fld>
            <a:endParaRPr lang="en-GB"/>
          </a:p>
        </p:txBody>
      </p:sp>
    </p:spTree>
    <p:extLst>
      <p:ext uri="{BB962C8B-B14F-4D97-AF65-F5344CB8AC3E}">
        <p14:creationId xmlns="" xmlns:p14="http://schemas.microsoft.com/office/powerpoint/2010/main" val="648173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Again, allow time for </a:t>
            </a:r>
            <a:r>
              <a:rPr lang="en-GB" dirty="0" err="1" smtClean="0"/>
              <a:t>ppts</a:t>
            </a:r>
            <a:r>
              <a:rPr lang="en-GB" dirty="0" smtClean="0"/>
              <a:t> to think of the reasons themselves</a:t>
            </a:r>
            <a:r>
              <a:rPr lang="en-GB" baseline="0" dirty="0" smtClean="0"/>
              <a:t> before showing the points one by one. The next slide will show the rationale of Differentiation guru Carol Tomlinson</a:t>
            </a:r>
            <a:endParaRPr lang="en-GB" dirty="0"/>
          </a:p>
        </p:txBody>
      </p:sp>
      <p:sp>
        <p:nvSpPr>
          <p:cNvPr id="4" name="Slide Number Placeholder 3"/>
          <p:cNvSpPr>
            <a:spLocks noGrp="1"/>
          </p:cNvSpPr>
          <p:nvPr>
            <p:ph type="sldNum" sz="quarter" idx="10"/>
          </p:nvPr>
        </p:nvSpPr>
        <p:spPr/>
        <p:txBody>
          <a:bodyPr/>
          <a:lstStyle/>
          <a:p>
            <a:fld id="{8B3456B7-79D8-43D8-B97B-8F0738E17073}" type="slidenum">
              <a:rPr lang="en-GB" smtClean="0"/>
              <a:pPr/>
              <a:t>4</a:t>
            </a:fld>
            <a:endParaRPr lang="en-GB"/>
          </a:p>
        </p:txBody>
      </p:sp>
    </p:spTree>
    <p:extLst>
      <p:ext uri="{BB962C8B-B14F-4D97-AF65-F5344CB8AC3E}">
        <p14:creationId xmlns="" xmlns:p14="http://schemas.microsoft.com/office/powerpoint/2010/main" val="3763169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Ask </a:t>
            </a:r>
            <a:r>
              <a:rPr lang="en-GB" dirty="0" err="1" smtClean="0"/>
              <a:t>ppts</a:t>
            </a:r>
            <a:r>
              <a:rPr lang="en-GB" dirty="0" smtClean="0"/>
              <a:t> to complete the sentence</a:t>
            </a:r>
            <a:endParaRPr lang="en-GB" dirty="0"/>
          </a:p>
        </p:txBody>
      </p:sp>
      <p:sp>
        <p:nvSpPr>
          <p:cNvPr id="4" name="Slide Number Placeholder 3"/>
          <p:cNvSpPr>
            <a:spLocks noGrp="1"/>
          </p:cNvSpPr>
          <p:nvPr>
            <p:ph type="sldNum" sz="quarter" idx="10"/>
          </p:nvPr>
        </p:nvSpPr>
        <p:spPr/>
        <p:txBody>
          <a:bodyPr/>
          <a:lstStyle/>
          <a:p>
            <a:fld id="{8B3456B7-79D8-43D8-B97B-8F0738E17073}" type="slidenum">
              <a:rPr lang="en-GB" smtClean="0"/>
              <a:pPr/>
              <a:t>5</a:t>
            </a:fld>
            <a:endParaRPr lang="en-GB"/>
          </a:p>
        </p:txBody>
      </p:sp>
    </p:spTree>
    <p:extLst>
      <p:ext uri="{BB962C8B-B14F-4D97-AF65-F5344CB8AC3E}">
        <p14:creationId xmlns="" xmlns:p14="http://schemas.microsoft.com/office/powerpoint/2010/main" val="1505553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Before bringing up this slide try to elicit the basis upon which teachers generally</a:t>
            </a:r>
            <a:r>
              <a:rPr lang="en-GB" baseline="0" dirty="0" smtClean="0"/>
              <a:t> differentiate in their lessons. It is likely that language level will be the overriding criteria because this is what they can witness and measure. Try to elicit what strategies are used for this kind of differentiation</a:t>
            </a:r>
            <a:endParaRPr lang="en-GB" dirty="0"/>
          </a:p>
        </p:txBody>
      </p:sp>
      <p:sp>
        <p:nvSpPr>
          <p:cNvPr id="4" name="Slide Number Placeholder 3"/>
          <p:cNvSpPr>
            <a:spLocks noGrp="1"/>
          </p:cNvSpPr>
          <p:nvPr>
            <p:ph type="sldNum" sz="quarter" idx="10"/>
          </p:nvPr>
        </p:nvSpPr>
        <p:spPr/>
        <p:txBody>
          <a:bodyPr/>
          <a:lstStyle/>
          <a:p>
            <a:fld id="{8B3456B7-79D8-43D8-B97B-8F0738E17073}" type="slidenum">
              <a:rPr lang="en-GB" smtClean="0"/>
              <a:pPr/>
              <a:t>7</a:t>
            </a:fld>
            <a:endParaRPr lang="en-GB"/>
          </a:p>
        </p:txBody>
      </p:sp>
    </p:spTree>
    <p:extLst>
      <p:ext uri="{BB962C8B-B14F-4D97-AF65-F5344CB8AC3E}">
        <p14:creationId xmlns="" xmlns:p14="http://schemas.microsoft.com/office/powerpoint/2010/main" val="8350293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Again, give </a:t>
            </a:r>
            <a:r>
              <a:rPr lang="en-GB" dirty="0" err="1" smtClean="0"/>
              <a:t>ppts</a:t>
            </a:r>
            <a:r>
              <a:rPr lang="en-GB" dirty="0" smtClean="0"/>
              <a:t> chance to note</a:t>
            </a:r>
            <a:r>
              <a:rPr lang="en-GB" baseline="0" dirty="0" smtClean="0"/>
              <a:t> down in groups how they differentiate their lessons in terms of language ability</a:t>
            </a:r>
            <a:endParaRPr lang="en-GB" dirty="0"/>
          </a:p>
        </p:txBody>
      </p:sp>
      <p:sp>
        <p:nvSpPr>
          <p:cNvPr id="4" name="Slide Number Placeholder 3"/>
          <p:cNvSpPr>
            <a:spLocks noGrp="1"/>
          </p:cNvSpPr>
          <p:nvPr>
            <p:ph type="sldNum" sz="quarter" idx="10"/>
          </p:nvPr>
        </p:nvSpPr>
        <p:spPr/>
        <p:txBody>
          <a:bodyPr/>
          <a:lstStyle/>
          <a:p>
            <a:fld id="{8B3456B7-79D8-43D8-B97B-8F0738E17073}" type="slidenum">
              <a:rPr lang="en-GB" smtClean="0"/>
              <a:pPr/>
              <a:t>8</a:t>
            </a:fld>
            <a:endParaRPr lang="en-GB"/>
          </a:p>
        </p:txBody>
      </p:sp>
    </p:spTree>
    <p:extLst>
      <p:ext uri="{BB962C8B-B14F-4D97-AF65-F5344CB8AC3E}">
        <p14:creationId xmlns="" xmlns:p14="http://schemas.microsoft.com/office/powerpoint/2010/main" val="2925144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Nowadays we focus on only 3 styles</a:t>
            </a:r>
            <a:r>
              <a:rPr lang="en-GB" baseline="0" dirty="0" smtClean="0"/>
              <a:t> and use the acronym VAK (</a:t>
            </a:r>
            <a:r>
              <a:rPr lang="en-GB" baseline="0" dirty="0" err="1" smtClean="0"/>
              <a:t>kinesthetic</a:t>
            </a:r>
            <a:r>
              <a:rPr lang="en-GB" baseline="0" dirty="0" smtClean="0"/>
              <a:t> incorporates tactile). Lots of online questionnaires. HO </a:t>
            </a:r>
            <a:r>
              <a:rPr lang="en-GB" baseline="0" dirty="0" err="1" smtClean="0"/>
              <a:t>eg</a:t>
            </a:r>
            <a:r>
              <a:rPr lang="en-GB" baseline="0" dirty="0" smtClean="0"/>
              <a:t> from Brainbox</a:t>
            </a:r>
            <a:endParaRPr lang="en-GB" dirty="0"/>
          </a:p>
        </p:txBody>
      </p:sp>
      <p:sp>
        <p:nvSpPr>
          <p:cNvPr id="4" name="Slide Number Placeholder 3"/>
          <p:cNvSpPr>
            <a:spLocks noGrp="1"/>
          </p:cNvSpPr>
          <p:nvPr>
            <p:ph type="sldNum" sz="quarter" idx="10"/>
          </p:nvPr>
        </p:nvSpPr>
        <p:spPr/>
        <p:txBody>
          <a:bodyPr/>
          <a:lstStyle/>
          <a:p>
            <a:fld id="{8B3456B7-79D8-43D8-B97B-8F0738E17073}" type="slidenum">
              <a:rPr lang="en-GB" smtClean="0"/>
              <a:pPr/>
              <a:t>12</a:t>
            </a:fld>
            <a:endParaRPr lang="en-GB"/>
          </a:p>
        </p:txBody>
      </p:sp>
    </p:spTree>
    <p:extLst>
      <p:ext uri="{BB962C8B-B14F-4D97-AF65-F5344CB8AC3E}">
        <p14:creationId xmlns="" xmlns:p14="http://schemas.microsoft.com/office/powerpoint/2010/main" val="9484757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EG of online learning styles </a:t>
            </a:r>
            <a:r>
              <a:rPr lang="en-GB" dirty="0" err="1" smtClean="0"/>
              <a:t>Q’aire</a:t>
            </a:r>
            <a:endParaRPr lang="en-GB" dirty="0"/>
          </a:p>
        </p:txBody>
      </p:sp>
      <p:sp>
        <p:nvSpPr>
          <p:cNvPr id="4" name="Slide Number Placeholder 3"/>
          <p:cNvSpPr>
            <a:spLocks noGrp="1"/>
          </p:cNvSpPr>
          <p:nvPr>
            <p:ph type="sldNum" sz="quarter" idx="10"/>
          </p:nvPr>
        </p:nvSpPr>
        <p:spPr/>
        <p:txBody>
          <a:bodyPr/>
          <a:lstStyle/>
          <a:p>
            <a:fld id="{8B3456B7-79D8-43D8-B97B-8F0738E17073}" type="slidenum">
              <a:rPr lang="en-GB" smtClean="0"/>
              <a:pPr/>
              <a:t>13</a:t>
            </a:fld>
            <a:endParaRPr lang="en-GB"/>
          </a:p>
        </p:txBody>
      </p:sp>
    </p:spTree>
    <p:extLst>
      <p:ext uri="{BB962C8B-B14F-4D97-AF65-F5344CB8AC3E}">
        <p14:creationId xmlns="" xmlns:p14="http://schemas.microsoft.com/office/powerpoint/2010/main" val="717599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PPTs may well ask what the difference is between this and Learning Style</a:t>
            </a:r>
            <a:r>
              <a:rPr lang="en-GB" baseline="0" dirty="0" smtClean="0"/>
              <a:t> &amp; it’s not easy to answer. It seems that MI relates more to personality type and LS can be influenced by environmental factors BUT there is clear overlap. Ask </a:t>
            </a:r>
            <a:r>
              <a:rPr lang="en-GB" baseline="0" dirty="0" err="1" smtClean="0"/>
              <a:t>ppts</a:t>
            </a:r>
            <a:r>
              <a:rPr lang="en-GB" baseline="0" dirty="0" smtClean="0"/>
              <a:t> to match Intelligence &amp; characteristics: 1 = g, 2= a, 3 = d, 4= f, 5=e, 6= c, 7=h, 8=b</a:t>
            </a:r>
            <a:endParaRPr lang="en-GB" dirty="0"/>
          </a:p>
        </p:txBody>
      </p:sp>
      <p:sp>
        <p:nvSpPr>
          <p:cNvPr id="4" name="Slide Number Placeholder 3"/>
          <p:cNvSpPr>
            <a:spLocks noGrp="1"/>
          </p:cNvSpPr>
          <p:nvPr>
            <p:ph type="sldNum" sz="quarter" idx="10"/>
          </p:nvPr>
        </p:nvSpPr>
        <p:spPr/>
        <p:txBody>
          <a:bodyPr/>
          <a:lstStyle/>
          <a:p>
            <a:fld id="{8B3456B7-79D8-43D8-B97B-8F0738E17073}" type="slidenum">
              <a:rPr lang="en-GB" smtClean="0"/>
              <a:pPr/>
              <a:t>14</a:t>
            </a:fld>
            <a:endParaRPr lang="en-GB"/>
          </a:p>
        </p:txBody>
      </p:sp>
    </p:spTree>
    <p:extLst>
      <p:ext uri="{BB962C8B-B14F-4D97-AF65-F5344CB8AC3E}">
        <p14:creationId xmlns="" xmlns:p14="http://schemas.microsoft.com/office/powerpoint/2010/main" val="1626056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HO: photocopies (double sided) of HOW I AM SMART </a:t>
            </a:r>
            <a:endParaRPr lang="en-GB" dirty="0"/>
          </a:p>
        </p:txBody>
      </p:sp>
      <p:sp>
        <p:nvSpPr>
          <p:cNvPr id="4" name="Slide Number Placeholder 3"/>
          <p:cNvSpPr>
            <a:spLocks noGrp="1"/>
          </p:cNvSpPr>
          <p:nvPr>
            <p:ph type="sldNum" sz="quarter" idx="10"/>
          </p:nvPr>
        </p:nvSpPr>
        <p:spPr/>
        <p:txBody>
          <a:bodyPr/>
          <a:lstStyle/>
          <a:p>
            <a:fld id="{8B3456B7-79D8-43D8-B97B-8F0738E17073}" type="slidenum">
              <a:rPr lang="en-GB" smtClean="0"/>
              <a:pPr/>
              <a:t>15</a:t>
            </a:fld>
            <a:endParaRPr lang="en-GB"/>
          </a:p>
        </p:txBody>
      </p:sp>
    </p:spTree>
    <p:extLst>
      <p:ext uri="{BB962C8B-B14F-4D97-AF65-F5344CB8AC3E}">
        <p14:creationId xmlns="" xmlns:p14="http://schemas.microsoft.com/office/powerpoint/2010/main" val="34258463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Answer: Intrinsic= likes to work cooperatively, participates in all types of activity, enjoys fun activities and games, enjoys the subject itself.</a:t>
            </a:r>
            <a:r>
              <a:rPr lang="en-GB" baseline="0" dirty="0" smtClean="0"/>
              <a:t> Extrinsic= responds to rote learning, prefers T-centred lessons, doesn’t need variety, responds to reward systems</a:t>
            </a:r>
            <a:endParaRPr lang="en-GB" dirty="0"/>
          </a:p>
        </p:txBody>
      </p:sp>
      <p:sp>
        <p:nvSpPr>
          <p:cNvPr id="4" name="Slide Number Placeholder 3"/>
          <p:cNvSpPr>
            <a:spLocks noGrp="1"/>
          </p:cNvSpPr>
          <p:nvPr>
            <p:ph type="sldNum" sz="quarter" idx="10"/>
          </p:nvPr>
        </p:nvSpPr>
        <p:spPr/>
        <p:txBody>
          <a:bodyPr/>
          <a:lstStyle/>
          <a:p>
            <a:fld id="{8B3456B7-79D8-43D8-B97B-8F0738E17073}" type="slidenum">
              <a:rPr lang="en-GB" smtClean="0"/>
              <a:pPr/>
              <a:t>16</a:t>
            </a:fld>
            <a:endParaRPr lang="en-GB"/>
          </a:p>
        </p:txBody>
      </p:sp>
    </p:spTree>
    <p:extLst>
      <p:ext uri="{BB962C8B-B14F-4D97-AF65-F5344CB8AC3E}">
        <p14:creationId xmlns="" xmlns:p14="http://schemas.microsoft.com/office/powerpoint/2010/main" val="37590915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Before showing the visual,</a:t>
            </a:r>
            <a:r>
              <a:rPr lang="en-GB" baseline="0" dirty="0" smtClean="0"/>
              <a:t> a</a:t>
            </a:r>
            <a:r>
              <a:rPr lang="en-GB" dirty="0" smtClean="0"/>
              <a:t>sk the </a:t>
            </a:r>
            <a:r>
              <a:rPr lang="en-GB" dirty="0" err="1" smtClean="0"/>
              <a:t>ppts</a:t>
            </a:r>
            <a:r>
              <a:rPr lang="en-GB" dirty="0" smtClean="0"/>
              <a:t> to identify the different thinking skills and see if they can create the hierarchy. This is the revised</a:t>
            </a:r>
            <a:r>
              <a:rPr lang="en-GB" baseline="0" dirty="0" smtClean="0"/>
              <a:t> version of the taxonomy (Lori Anderson), in which </a:t>
            </a:r>
            <a:r>
              <a:rPr lang="en-GB" i="1" baseline="0" dirty="0" smtClean="0"/>
              <a:t>Creating  </a:t>
            </a:r>
            <a:r>
              <a:rPr lang="en-GB" i="0" baseline="0" dirty="0" smtClean="0"/>
              <a:t>rather than </a:t>
            </a:r>
            <a:r>
              <a:rPr lang="en-GB" i="1" baseline="0" dirty="0" smtClean="0"/>
              <a:t>synthesis </a:t>
            </a:r>
            <a:r>
              <a:rPr lang="en-GB" i="0" baseline="0" dirty="0" smtClean="0"/>
              <a:t>is at the top . HO: The cut up of the labels for them to build in pairs</a:t>
            </a:r>
            <a:endParaRPr lang="en-GB" dirty="0"/>
          </a:p>
        </p:txBody>
      </p:sp>
      <p:sp>
        <p:nvSpPr>
          <p:cNvPr id="4" name="Slide Number Placeholder 3"/>
          <p:cNvSpPr>
            <a:spLocks noGrp="1"/>
          </p:cNvSpPr>
          <p:nvPr>
            <p:ph type="sldNum" sz="quarter" idx="10"/>
          </p:nvPr>
        </p:nvSpPr>
        <p:spPr/>
        <p:txBody>
          <a:bodyPr/>
          <a:lstStyle/>
          <a:p>
            <a:fld id="{8B3456B7-79D8-43D8-B97B-8F0738E17073}" type="slidenum">
              <a:rPr lang="en-GB" smtClean="0"/>
              <a:pPr/>
              <a:t>17</a:t>
            </a:fld>
            <a:endParaRPr lang="en-GB"/>
          </a:p>
        </p:txBody>
      </p:sp>
    </p:spTree>
    <p:extLst>
      <p:ext uri="{BB962C8B-B14F-4D97-AF65-F5344CB8AC3E}">
        <p14:creationId xmlns="" xmlns:p14="http://schemas.microsoft.com/office/powerpoint/2010/main" val="32604962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4C0E683-AB97-49B5-BAA4-2A29F2E81B8D}" type="datetimeFigureOut">
              <a:rPr lang="en-GB" smtClean="0"/>
              <a:pPr/>
              <a:t>04/12/2016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CBDE88-69A8-4504-9A87-5276BC26F7B1}" type="slidenum">
              <a:rPr lang="en-GB" smtClean="0"/>
              <a:pPr/>
              <a:t>‹N°›</a:t>
            </a:fld>
            <a:endParaRPr lang="en-GB"/>
          </a:p>
        </p:txBody>
      </p:sp>
    </p:spTree>
    <p:extLst>
      <p:ext uri="{BB962C8B-B14F-4D97-AF65-F5344CB8AC3E}">
        <p14:creationId xmlns="" xmlns:p14="http://schemas.microsoft.com/office/powerpoint/2010/main" val="7411648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4C0E683-AB97-49B5-BAA4-2A29F2E81B8D}" type="datetimeFigureOut">
              <a:rPr lang="en-GB" smtClean="0"/>
              <a:pPr/>
              <a:t>04/12/2016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CBDE88-69A8-4504-9A87-5276BC26F7B1}" type="slidenum">
              <a:rPr lang="en-GB" smtClean="0"/>
              <a:pPr/>
              <a:t>‹N°›</a:t>
            </a:fld>
            <a:endParaRPr lang="en-GB"/>
          </a:p>
        </p:txBody>
      </p:sp>
    </p:spTree>
    <p:extLst>
      <p:ext uri="{BB962C8B-B14F-4D97-AF65-F5344CB8AC3E}">
        <p14:creationId xmlns="" xmlns:p14="http://schemas.microsoft.com/office/powerpoint/2010/main" val="144583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C0E683-AB97-49B5-BAA4-2A29F2E81B8D}" type="datetimeFigureOut">
              <a:rPr lang="en-GB" smtClean="0"/>
              <a:pPr/>
              <a:t>04/12/2016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CBDE88-69A8-4504-9A87-5276BC26F7B1}" type="slidenum">
              <a:rPr lang="en-GB" smtClean="0"/>
              <a:pPr/>
              <a:t>‹N°›</a:t>
            </a:fld>
            <a:endParaRPr lang="en-GB"/>
          </a:p>
        </p:txBody>
      </p:sp>
    </p:spTree>
    <p:extLst>
      <p:ext uri="{BB962C8B-B14F-4D97-AF65-F5344CB8AC3E}">
        <p14:creationId xmlns="" xmlns:p14="http://schemas.microsoft.com/office/powerpoint/2010/main" val="1793611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4C0E683-AB97-49B5-BAA4-2A29F2E81B8D}" type="datetimeFigureOut">
              <a:rPr lang="en-GB" smtClean="0"/>
              <a:pPr/>
              <a:t>04/12/2016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CBDE88-69A8-4504-9A87-5276BC26F7B1}" type="slidenum">
              <a:rPr lang="en-GB" smtClean="0"/>
              <a:pPr/>
              <a:t>‹N°›</a:t>
            </a:fld>
            <a:endParaRPr lang="en-GB"/>
          </a:p>
        </p:txBody>
      </p:sp>
    </p:spTree>
    <p:extLst>
      <p:ext uri="{BB962C8B-B14F-4D97-AF65-F5344CB8AC3E}">
        <p14:creationId xmlns="" xmlns:p14="http://schemas.microsoft.com/office/powerpoint/2010/main" val="2493493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4C0E683-AB97-49B5-BAA4-2A29F2E81B8D}" type="datetimeFigureOut">
              <a:rPr lang="en-GB" smtClean="0"/>
              <a:pPr/>
              <a:t>04/12/2016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FCBDE88-69A8-4504-9A87-5276BC26F7B1}" type="slidenum">
              <a:rPr lang="en-GB" smtClean="0"/>
              <a:pPr/>
              <a:t>‹N°›</a:t>
            </a:fld>
            <a:endParaRPr lang="en-GB"/>
          </a:p>
        </p:txBody>
      </p:sp>
    </p:spTree>
    <p:extLst>
      <p:ext uri="{BB962C8B-B14F-4D97-AF65-F5344CB8AC3E}">
        <p14:creationId xmlns="" xmlns:p14="http://schemas.microsoft.com/office/powerpoint/2010/main" val="4172931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4C0E683-AB97-49B5-BAA4-2A29F2E81B8D}" type="datetimeFigureOut">
              <a:rPr lang="en-GB" smtClean="0"/>
              <a:pPr/>
              <a:t>04/12/2016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FCBDE88-69A8-4504-9A87-5276BC26F7B1}" type="slidenum">
              <a:rPr lang="en-GB" smtClean="0"/>
              <a:pPr/>
              <a:t>‹N°›</a:t>
            </a:fld>
            <a:endParaRPr lang="en-GB"/>
          </a:p>
        </p:txBody>
      </p:sp>
    </p:spTree>
    <p:extLst>
      <p:ext uri="{BB962C8B-B14F-4D97-AF65-F5344CB8AC3E}">
        <p14:creationId xmlns="" xmlns:p14="http://schemas.microsoft.com/office/powerpoint/2010/main" val="684613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C0E683-AB97-49B5-BAA4-2A29F2E81B8D}" type="datetimeFigureOut">
              <a:rPr lang="en-GB" smtClean="0"/>
              <a:pPr/>
              <a:t>04/12/2016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FCBDE88-69A8-4504-9A87-5276BC26F7B1}" type="slidenum">
              <a:rPr lang="en-GB" smtClean="0"/>
              <a:pPr/>
              <a:t>‹N°›</a:t>
            </a:fld>
            <a:endParaRPr lang="en-GB"/>
          </a:p>
        </p:txBody>
      </p:sp>
    </p:spTree>
    <p:extLst>
      <p:ext uri="{BB962C8B-B14F-4D97-AF65-F5344CB8AC3E}">
        <p14:creationId xmlns="" xmlns:p14="http://schemas.microsoft.com/office/powerpoint/2010/main" val="2609193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C0E683-AB97-49B5-BAA4-2A29F2E81B8D}" type="datetimeFigureOut">
              <a:rPr lang="en-GB" smtClean="0"/>
              <a:pPr/>
              <a:t>04/12/2016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CBDE88-69A8-4504-9A87-5276BC26F7B1}" type="slidenum">
              <a:rPr lang="en-GB" smtClean="0"/>
              <a:pPr/>
              <a:t>‹N°›</a:t>
            </a:fld>
            <a:endParaRPr lang="en-GB"/>
          </a:p>
        </p:txBody>
      </p:sp>
    </p:spTree>
    <p:extLst>
      <p:ext uri="{BB962C8B-B14F-4D97-AF65-F5344CB8AC3E}">
        <p14:creationId xmlns="" xmlns:p14="http://schemas.microsoft.com/office/powerpoint/2010/main" val="3631379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C0E683-AB97-49B5-BAA4-2A29F2E81B8D}" type="datetimeFigureOut">
              <a:rPr lang="en-GB" smtClean="0"/>
              <a:pPr/>
              <a:t>04/12/2016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CBDE88-69A8-4504-9A87-5276BC26F7B1}" type="slidenum">
              <a:rPr lang="en-GB" smtClean="0"/>
              <a:pPr/>
              <a:t>‹N°›</a:t>
            </a:fld>
            <a:endParaRPr lang="en-GB"/>
          </a:p>
        </p:txBody>
      </p:sp>
    </p:spTree>
    <p:extLst>
      <p:ext uri="{BB962C8B-B14F-4D97-AF65-F5344CB8AC3E}">
        <p14:creationId xmlns="" xmlns:p14="http://schemas.microsoft.com/office/powerpoint/2010/main" val="1156809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C0E683-AB97-49B5-BAA4-2A29F2E81B8D}" type="datetimeFigureOut">
              <a:rPr lang="en-GB" smtClean="0"/>
              <a:pPr/>
              <a:t>04/12/2016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CBDE88-69A8-4504-9A87-5276BC26F7B1}" type="slidenum">
              <a:rPr lang="en-GB" smtClean="0"/>
              <a:pPr/>
              <a:t>‹N°›</a:t>
            </a:fld>
            <a:endParaRPr lang="en-GB"/>
          </a:p>
        </p:txBody>
      </p:sp>
    </p:spTree>
    <p:extLst>
      <p:ext uri="{BB962C8B-B14F-4D97-AF65-F5344CB8AC3E}">
        <p14:creationId xmlns="" xmlns:p14="http://schemas.microsoft.com/office/powerpoint/2010/main" val="1572316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C0E683-AB97-49B5-BAA4-2A29F2E81B8D}" type="datetimeFigureOut">
              <a:rPr lang="en-GB" smtClean="0"/>
              <a:pPr/>
              <a:t>04/12/2016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CBDE88-69A8-4504-9A87-5276BC26F7B1}" type="slidenum">
              <a:rPr lang="en-GB" smtClean="0"/>
              <a:pPr/>
              <a:t>‹N°›</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 xmlns:p14="http://schemas.microsoft.com/office/powerpoint/2010/main" val="41674607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C0E683-AB97-49B5-BAA4-2A29F2E81B8D}" type="datetimeFigureOut">
              <a:rPr lang="en-GB" smtClean="0"/>
              <a:pPr/>
              <a:t>04/12/2016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CBDE88-69A8-4504-9A87-5276BC26F7B1}" type="slidenum">
              <a:rPr lang="en-GB" smtClean="0"/>
              <a:pPr/>
              <a:t>‹N°›</a:t>
            </a:fld>
            <a:endParaRPr lang="en-GB"/>
          </a:p>
        </p:txBody>
      </p:sp>
    </p:spTree>
    <p:extLst>
      <p:ext uri="{BB962C8B-B14F-4D97-AF65-F5344CB8AC3E}">
        <p14:creationId xmlns="" xmlns:p14="http://schemas.microsoft.com/office/powerpoint/2010/main" val="29888754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C0E683-AB97-49B5-BAA4-2A29F2E81B8D}" type="datetimeFigureOut">
              <a:rPr lang="en-GB" smtClean="0"/>
              <a:pPr/>
              <a:t>04/12/2016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CBDE88-69A8-4504-9A87-5276BC26F7B1}" type="slidenum">
              <a:rPr lang="en-GB" smtClean="0"/>
              <a:pPr/>
              <a:t>‹N°›</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12721127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C0E683-AB97-49B5-BAA4-2A29F2E81B8D}" type="datetimeFigureOut">
              <a:rPr lang="en-GB" smtClean="0"/>
              <a:pPr/>
              <a:t>04/12/2016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CBDE88-69A8-4504-9A87-5276BC26F7B1}" type="slidenum">
              <a:rPr lang="en-GB" smtClean="0"/>
              <a:pPr/>
              <a:t>‹N°›</a:t>
            </a:fld>
            <a:endParaRPr lang="en-GB"/>
          </a:p>
        </p:txBody>
      </p:sp>
    </p:spTree>
    <p:extLst>
      <p:ext uri="{BB962C8B-B14F-4D97-AF65-F5344CB8AC3E}">
        <p14:creationId xmlns="" xmlns:p14="http://schemas.microsoft.com/office/powerpoint/2010/main" val="28683674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4C0E683-AB97-49B5-BAA4-2A29F2E81B8D}" type="datetimeFigureOut">
              <a:rPr lang="en-GB" smtClean="0"/>
              <a:pPr/>
              <a:t>04/12/2016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CBDE88-69A8-4504-9A87-5276BC26F7B1}" type="slidenum">
              <a:rPr lang="en-GB" smtClean="0"/>
              <a:pPr/>
              <a:t>‹N°›</a:t>
            </a:fld>
            <a:endParaRPr lang="en-GB"/>
          </a:p>
        </p:txBody>
      </p:sp>
    </p:spTree>
    <p:extLst>
      <p:ext uri="{BB962C8B-B14F-4D97-AF65-F5344CB8AC3E}">
        <p14:creationId xmlns="" xmlns:p14="http://schemas.microsoft.com/office/powerpoint/2010/main" val="5638042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4C0E683-AB97-49B5-BAA4-2A29F2E81B8D}" type="datetimeFigureOut">
              <a:rPr lang="en-GB" smtClean="0"/>
              <a:pPr/>
              <a:t>04/12/2016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CBDE88-69A8-4504-9A87-5276BC26F7B1}" type="slidenum">
              <a:rPr lang="en-GB" smtClean="0"/>
              <a:pPr/>
              <a:t>‹N°›</a:t>
            </a:fld>
            <a:endParaRPr lang="en-GB"/>
          </a:p>
        </p:txBody>
      </p:sp>
    </p:spTree>
    <p:extLst>
      <p:ext uri="{BB962C8B-B14F-4D97-AF65-F5344CB8AC3E}">
        <p14:creationId xmlns="" xmlns:p14="http://schemas.microsoft.com/office/powerpoint/2010/main" val="3472194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4C0E683-AB97-49B5-BAA4-2A29F2E81B8D}" type="datetimeFigureOut">
              <a:rPr lang="en-GB" smtClean="0"/>
              <a:pPr/>
              <a:t>04/12/2016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FCBDE88-69A8-4504-9A87-5276BC26F7B1}" type="slidenum">
              <a:rPr lang="en-GB" smtClean="0"/>
              <a:pPr/>
              <a:t>‹N°›</a:t>
            </a:fld>
            <a:endParaRPr lang="en-GB"/>
          </a:p>
        </p:txBody>
      </p:sp>
    </p:spTree>
    <p:extLst>
      <p:ext uri="{BB962C8B-B14F-4D97-AF65-F5344CB8AC3E}">
        <p14:creationId xmlns="" xmlns:p14="http://schemas.microsoft.com/office/powerpoint/2010/main" val="373615224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jpeg"/><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1.jpeg"/><Relationship Id="rId7"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jpeg"/><Relationship Id="rId11" Type="http://schemas.openxmlformats.org/officeDocument/2006/relationships/image" Target="../media/image15.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wmf"/></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wmf"/></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79852" y="1040084"/>
            <a:ext cx="8825658" cy="1173058"/>
          </a:xfrm>
        </p:spPr>
        <p:txBody>
          <a:bodyPr/>
          <a:lstStyle/>
          <a:p>
            <a:r>
              <a:rPr lang="en-GB" dirty="0" smtClean="0"/>
              <a:t>Differentiation</a:t>
            </a:r>
            <a:endParaRPr lang="en-GB" dirty="0"/>
          </a:p>
        </p:txBody>
      </p:sp>
      <p:sp>
        <p:nvSpPr>
          <p:cNvPr id="3" name="Subtitle 2"/>
          <p:cNvSpPr>
            <a:spLocks noGrp="1"/>
          </p:cNvSpPr>
          <p:nvPr>
            <p:ph type="subTitle" idx="1"/>
          </p:nvPr>
        </p:nvSpPr>
        <p:spPr>
          <a:xfrm>
            <a:off x="1796648" y="2683685"/>
            <a:ext cx="8825658" cy="564643"/>
          </a:xfrm>
        </p:spPr>
        <p:txBody>
          <a:bodyPr>
            <a:normAutofit/>
          </a:bodyPr>
          <a:lstStyle/>
          <a:p>
            <a:r>
              <a:rPr lang="en-GB" dirty="0" smtClean="0"/>
              <a:t>An OVERVIEW</a:t>
            </a:r>
            <a:endParaRPr lang="en-GB" sz="2800" dirty="0" smtClean="0">
              <a:latin typeface="Constantia" panose="02030602050306030303" pitchFamily="18" charset="0"/>
              <a:cs typeface="Arabic Typesetting" panose="03020402040406030203" pitchFamily="66" charset="-78"/>
            </a:endParaRPr>
          </a:p>
          <a:p>
            <a:endParaRPr lang="en-GB" dirty="0"/>
          </a:p>
          <a:p>
            <a:endParaRPr lang="en-GB" dirty="0"/>
          </a:p>
        </p:txBody>
      </p:sp>
      <p:sp>
        <p:nvSpPr>
          <p:cNvPr id="4" name="TextBox 3"/>
          <p:cNvSpPr txBox="1"/>
          <p:nvPr/>
        </p:nvSpPr>
        <p:spPr>
          <a:xfrm>
            <a:off x="1684421" y="3477249"/>
            <a:ext cx="8542421" cy="1384995"/>
          </a:xfrm>
          <a:prstGeom prst="rect">
            <a:avLst/>
          </a:prstGeom>
          <a:noFill/>
        </p:spPr>
        <p:txBody>
          <a:bodyPr wrap="square" rtlCol="0">
            <a:spAutoFit/>
          </a:bodyPr>
          <a:lstStyle/>
          <a:p>
            <a:r>
              <a:rPr lang="en-GB" sz="2800" dirty="0" smtClean="0">
                <a:solidFill>
                  <a:schemeClr val="bg1"/>
                </a:solidFill>
                <a:latin typeface="Batang" panose="02030600000101010101" pitchFamily="18" charset="-127"/>
                <a:ea typeface="Batang" panose="02030600000101010101" pitchFamily="18" charset="-127"/>
              </a:rPr>
              <a:t>“If a man does not keep pace with his companions, perhaps it is because he hears a different drummer.”    </a:t>
            </a:r>
            <a:r>
              <a:rPr lang="en-GB" sz="2400" dirty="0" smtClean="0">
                <a:solidFill>
                  <a:schemeClr val="bg1"/>
                </a:solidFill>
                <a:latin typeface="Batang" panose="02030600000101010101" pitchFamily="18" charset="-127"/>
                <a:ea typeface="Batang" panose="02030600000101010101" pitchFamily="18" charset="-127"/>
              </a:rPr>
              <a:t>Henry David Thoreau</a:t>
            </a:r>
            <a:endParaRPr lang="en-GB" sz="2800" dirty="0">
              <a:solidFill>
                <a:schemeClr val="bg1"/>
              </a:solidFill>
              <a:latin typeface="Batang" panose="02030600000101010101" pitchFamily="18" charset="-127"/>
              <a:ea typeface="Batang" panose="02030600000101010101" pitchFamily="18" charset="-127"/>
            </a:endParaRPr>
          </a:p>
        </p:txBody>
      </p:sp>
      <p:pic>
        <p:nvPicPr>
          <p:cNvPr id="6" name="Picture 5"/>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880744" y="1302763"/>
            <a:ext cx="1729730" cy="1152000"/>
          </a:xfrm>
          <a:prstGeom prst="rect">
            <a:avLst/>
          </a:prstGeom>
        </p:spPr>
      </p:pic>
    </p:spTree>
    <p:extLst>
      <p:ext uri="{BB962C8B-B14F-4D97-AF65-F5344CB8AC3E}">
        <p14:creationId xmlns="" xmlns:p14="http://schemas.microsoft.com/office/powerpoint/2010/main" val="4252814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Session objectives</a:t>
            </a:r>
            <a:endParaRPr lang="en-GB" dirty="0"/>
          </a:p>
        </p:txBody>
      </p:sp>
      <p:sp>
        <p:nvSpPr>
          <p:cNvPr id="3" name="Content Placeholder 2"/>
          <p:cNvSpPr>
            <a:spLocks noGrp="1"/>
          </p:cNvSpPr>
          <p:nvPr>
            <p:ph idx="1"/>
          </p:nvPr>
        </p:nvSpPr>
        <p:spPr/>
        <p:txBody>
          <a:bodyPr>
            <a:normAutofit/>
          </a:bodyPr>
          <a:lstStyle/>
          <a:p>
            <a:r>
              <a:rPr lang="en-GB" sz="2400" dirty="0" smtClean="0"/>
              <a:t>To clarify what the term differentiation means</a:t>
            </a:r>
          </a:p>
          <a:p>
            <a:r>
              <a:rPr lang="en-GB" sz="2400" dirty="0" smtClean="0"/>
              <a:t>To develop an understanding of why it is central to 21</a:t>
            </a:r>
            <a:r>
              <a:rPr lang="en-GB" sz="2400" baseline="30000" dirty="0" smtClean="0"/>
              <a:t>st</a:t>
            </a:r>
            <a:r>
              <a:rPr lang="en-GB" sz="2400" dirty="0" smtClean="0"/>
              <a:t> teaching and learning</a:t>
            </a:r>
          </a:p>
          <a:p>
            <a:r>
              <a:rPr lang="en-GB" sz="2400" dirty="0" smtClean="0"/>
              <a:t>To identify the different criteria we use to differentiate</a:t>
            </a:r>
            <a:endParaRPr lang="en-GB" sz="2400" dirty="0"/>
          </a:p>
        </p:txBody>
      </p:sp>
    </p:spTree>
    <p:extLst>
      <p:ext uri="{BB962C8B-B14F-4D97-AF65-F5344CB8AC3E}">
        <p14:creationId xmlns="" xmlns:p14="http://schemas.microsoft.com/office/powerpoint/2010/main" val="4438899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does it mean?</a:t>
            </a:r>
            <a:endParaRPr lang="en-GB" dirty="0"/>
          </a:p>
        </p:txBody>
      </p:sp>
      <p:sp>
        <p:nvSpPr>
          <p:cNvPr id="3" name="Content Placeholder 2"/>
          <p:cNvSpPr>
            <a:spLocks noGrp="1"/>
          </p:cNvSpPr>
          <p:nvPr>
            <p:ph idx="1"/>
          </p:nvPr>
        </p:nvSpPr>
        <p:spPr/>
        <p:txBody>
          <a:bodyPr>
            <a:noAutofit/>
          </a:bodyPr>
          <a:lstStyle/>
          <a:p>
            <a:pPr>
              <a:buFont typeface="Wingdings" panose="05000000000000000000" pitchFamily="2" charset="2"/>
              <a:buChar char="Ø"/>
            </a:pPr>
            <a:r>
              <a:rPr lang="en-GB" sz="2800" i="1" dirty="0"/>
              <a:t>According to the Training and Development Agency for Schools, 'differentiation' is the process by which differences between pupils are accommodated so that all students have the best possible chance of </a:t>
            </a:r>
            <a:r>
              <a:rPr lang="en-GB" sz="2800" i="1" dirty="0" smtClean="0"/>
              <a:t>learning.</a:t>
            </a:r>
          </a:p>
          <a:p>
            <a:pPr>
              <a:buFont typeface="Wingdings" panose="05000000000000000000" pitchFamily="2" charset="2"/>
              <a:buChar char="Ø"/>
            </a:pPr>
            <a:endParaRPr lang="en-GB" sz="2800" i="1" dirty="0"/>
          </a:p>
          <a:p>
            <a:pPr>
              <a:buFont typeface="Wingdings" panose="05000000000000000000" pitchFamily="2" charset="2"/>
              <a:buChar char="Ø"/>
            </a:pPr>
            <a:r>
              <a:rPr lang="en-GB" sz="2800" smtClean="0"/>
              <a:t>TES magazine Dec 13</a:t>
            </a:r>
            <a:endParaRPr lang="en-GB" sz="2800" dirty="0" smtClean="0"/>
          </a:p>
        </p:txBody>
      </p:sp>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9880744" y="1302764"/>
            <a:ext cx="1729730" cy="1152000"/>
          </a:xfrm>
          <a:prstGeom prst="rect">
            <a:avLst/>
          </a:prstGeom>
        </p:spPr>
      </p:pic>
    </p:spTree>
    <p:extLst>
      <p:ext uri="{BB962C8B-B14F-4D97-AF65-F5344CB8AC3E}">
        <p14:creationId xmlns="" xmlns:p14="http://schemas.microsoft.com/office/powerpoint/2010/main" val="733314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is it an essential element of 21</a:t>
            </a:r>
            <a:r>
              <a:rPr lang="en-GB" baseline="30000" dirty="0" smtClean="0"/>
              <a:t>st</a:t>
            </a:r>
            <a:r>
              <a:rPr lang="en-GB" dirty="0" smtClean="0"/>
              <a:t> century teaching and learning?</a:t>
            </a:r>
            <a:endParaRPr lang="en-GB" dirty="0"/>
          </a:p>
        </p:txBody>
      </p:sp>
      <p:sp>
        <p:nvSpPr>
          <p:cNvPr id="3" name="Content Placeholder 2"/>
          <p:cNvSpPr>
            <a:spLocks noGrp="1"/>
          </p:cNvSpPr>
          <p:nvPr>
            <p:ph idx="1"/>
          </p:nvPr>
        </p:nvSpPr>
        <p:spPr/>
        <p:txBody>
          <a:bodyPr>
            <a:normAutofit/>
          </a:bodyPr>
          <a:lstStyle/>
          <a:p>
            <a:r>
              <a:rPr lang="en-GB" dirty="0" smtClean="0"/>
              <a:t>We now know that the way in which children </a:t>
            </a:r>
            <a:r>
              <a:rPr lang="en-GB" b="1" dirty="0" smtClean="0"/>
              <a:t>learn</a:t>
            </a:r>
            <a:r>
              <a:rPr lang="en-GB" dirty="0" smtClean="0"/>
              <a:t> differs in many different ways</a:t>
            </a:r>
          </a:p>
          <a:p>
            <a:r>
              <a:rPr lang="en-GB" dirty="0" smtClean="0"/>
              <a:t>Children </a:t>
            </a:r>
            <a:r>
              <a:rPr lang="en-GB" b="1" dirty="0" smtClean="0"/>
              <a:t>think</a:t>
            </a:r>
            <a:r>
              <a:rPr lang="en-GB" dirty="0" smtClean="0"/>
              <a:t> in different ways and their </a:t>
            </a:r>
            <a:r>
              <a:rPr lang="en-GB" b="1" dirty="0" smtClean="0"/>
              <a:t>emotional response </a:t>
            </a:r>
            <a:r>
              <a:rPr lang="en-GB" dirty="0" smtClean="0"/>
              <a:t>varies </a:t>
            </a:r>
          </a:p>
          <a:p>
            <a:r>
              <a:rPr lang="en-GB" dirty="0" smtClean="0"/>
              <a:t>Children have varying levels of </a:t>
            </a:r>
            <a:r>
              <a:rPr lang="en-GB" b="1" dirty="0" smtClean="0"/>
              <a:t>motivation</a:t>
            </a:r>
          </a:p>
          <a:p>
            <a:r>
              <a:rPr lang="en-GB" dirty="0" smtClean="0"/>
              <a:t>We have an increased awareness that seeing &amp; knowing our </a:t>
            </a:r>
            <a:r>
              <a:rPr lang="en-GB" b="1" dirty="0" smtClean="0"/>
              <a:t>learners as individuals</a:t>
            </a:r>
            <a:r>
              <a:rPr lang="en-GB" dirty="0" smtClean="0"/>
              <a:t> is important</a:t>
            </a:r>
          </a:p>
          <a:p>
            <a:r>
              <a:rPr lang="en-GB" dirty="0" smtClean="0"/>
              <a:t>It is no longer simply a question of providing a task which “</a:t>
            </a:r>
            <a:r>
              <a:rPr lang="en-GB" b="1" dirty="0" smtClean="0"/>
              <a:t>differentiates by outcome” </a:t>
            </a:r>
            <a:r>
              <a:rPr lang="en-GB" dirty="0" err="1" smtClean="0"/>
              <a:t>ie</a:t>
            </a:r>
            <a:r>
              <a:rPr lang="en-GB" dirty="0" smtClean="0"/>
              <a:t>: one which allows learners to progress as far as their ability allows them</a:t>
            </a:r>
          </a:p>
          <a:p>
            <a:r>
              <a:rPr lang="en-GB" dirty="0" smtClean="0"/>
              <a:t>We now put the </a:t>
            </a:r>
            <a:r>
              <a:rPr lang="en-GB" b="1" dirty="0" smtClean="0"/>
              <a:t>learners rather than the teacher at the centre </a:t>
            </a:r>
            <a:r>
              <a:rPr lang="en-GB" dirty="0" smtClean="0"/>
              <a:t>of the classroom</a:t>
            </a:r>
            <a:endParaRPr lang="en-GB" dirty="0"/>
          </a:p>
        </p:txBody>
      </p:sp>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9916367" y="1327150"/>
            <a:ext cx="1729730" cy="1152000"/>
          </a:xfrm>
          <a:prstGeom prst="rect">
            <a:avLst/>
          </a:prstGeom>
        </p:spPr>
      </p:pic>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068767" y="1479550"/>
            <a:ext cx="1729730" cy="1152000"/>
          </a:xfrm>
          <a:prstGeom prst="rect">
            <a:avLst/>
          </a:prstGeom>
        </p:spPr>
      </p:pic>
    </p:spTree>
    <p:extLst>
      <p:ext uri="{BB962C8B-B14F-4D97-AF65-F5344CB8AC3E}">
        <p14:creationId xmlns="" xmlns:p14="http://schemas.microsoft.com/office/powerpoint/2010/main" val="329878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9280" y="2861388"/>
            <a:ext cx="8761413" cy="706964"/>
          </a:xfrm>
        </p:spPr>
        <p:txBody>
          <a:bodyPr>
            <a:normAutofit fontScale="90000"/>
          </a:bodyPr>
          <a:lstStyle/>
          <a:p>
            <a:r>
              <a:rPr lang="en-GB" sz="3200" dirty="0" smtClean="0">
                <a:solidFill>
                  <a:schemeClr val="tx1"/>
                </a:solidFill>
              </a:rPr>
              <a:t>If we know that our learners differ in terms of level, learning style and motivation…….</a:t>
            </a:r>
            <a:r>
              <a:rPr lang="en-GB" sz="3200" dirty="0" smtClean="0"/>
              <a:t>…………….</a:t>
            </a:r>
            <a:endParaRPr lang="en-GB" sz="3200" dirty="0"/>
          </a:p>
        </p:txBody>
      </p:sp>
      <p:sp>
        <p:nvSpPr>
          <p:cNvPr id="3" name="Subtitle 2"/>
          <p:cNvSpPr>
            <a:spLocks noGrp="1"/>
          </p:cNvSpPr>
          <p:nvPr>
            <p:ph type="subTitle" idx="4294967295"/>
          </p:nvPr>
        </p:nvSpPr>
        <p:spPr>
          <a:xfrm>
            <a:off x="0" y="4776788"/>
            <a:ext cx="8824913" cy="862012"/>
          </a:xfrm>
        </p:spPr>
        <p:txBody>
          <a:bodyPr>
            <a:normAutofit fontScale="25000" lnSpcReduction="20000"/>
          </a:bodyPr>
          <a:lstStyle/>
          <a:p>
            <a:endParaRPr lang="en-GB" dirty="0" smtClean="0"/>
          </a:p>
          <a:p>
            <a:endParaRPr lang="en-GB" dirty="0"/>
          </a:p>
          <a:p>
            <a:endParaRPr lang="en-GB" dirty="0" smtClean="0"/>
          </a:p>
          <a:p>
            <a:r>
              <a:rPr lang="en-GB" sz="5000" dirty="0" smtClean="0"/>
              <a:t>Carol Ann Tomlinson  ERIC EC Digest 1995</a:t>
            </a:r>
            <a:endParaRPr lang="en-GB" sz="5000" dirty="0"/>
          </a:p>
        </p:txBody>
      </p:sp>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9880744" y="1302764"/>
            <a:ext cx="1729730" cy="1152000"/>
          </a:xfrm>
          <a:prstGeom prst="rect">
            <a:avLst/>
          </a:prstGeom>
        </p:spPr>
      </p:pic>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9880744" y="1238314"/>
            <a:ext cx="1729730" cy="1152000"/>
          </a:xfrm>
          <a:prstGeom prst="rect">
            <a:avLst/>
          </a:prstGeom>
        </p:spPr>
      </p:pic>
    </p:spTree>
    <p:extLst>
      <p:ext uri="{BB962C8B-B14F-4D97-AF65-F5344CB8AC3E}">
        <p14:creationId xmlns="" xmlns:p14="http://schemas.microsoft.com/office/powerpoint/2010/main" val="7869296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a:t>
            </a:r>
            <a:r>
              <a:rPr lang="en-GB" sz="2800" dirty="0" smtClean="0"/>
              <a:t>how can we justify a </a:t>
            </a:r>
            <a:r>
              <a:rPr lang="en-GB" sz="2800" i="1" dirty="0" smtClean="0"/>
              <a:t>one size fits all model of teaching?</a:t>
            </a:r>
            <a:endParaRPr lang="en-GB" sz="2800" dirty="0"/>
          </a:p>
        </p:txBody>
      </p:sp>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356100" y="4867800"/>
            <a:ext cx="3632200" cy="1672700"/>
          </a:xfrm>
          <a:prstGeom prst="rect">
            <a:avLst/>
          </a:prstGeom>
        </p:spPr>
      </p:pic>
    </p:spTree>
    <p:extLst>
      <p:ext uri="{BB962C8B-B14F-4D97-AF65-F5344CB8AC3E}">
        <p14:creationId xmlns="" xmlns:p14="http://schemas.microsoft.com/office/powerpoint/2010/main" val="36223364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Differentiation criteria</a:t>
            </a:r>
            <a:br>
              <a:rPr lang="en-GB" dirty="0" smtClean="0"/>
            </a:br>
            <a:r>
              <a:rPr lang="en-GB" dirty="0" smtClean="0"/>
              <a:t>1. Level of language proficiency</a:t>
            </a:r>
            <a:endParaRPr lang="en-GB" dirty="0"/>
          </a:p>
        </p:txBody>
      </p:sp>
      <p:pic>
        <p:nvPicPr>
          <p:cNvPr id="5" name="Content Placeholder 4"/>
          <p:cNvPicPr>
            <a:picLocks noGrp="1" noChangeAspect="1"/>
          </p:cNvPicPr>
          <p:nvPr>
            <p:ph idx="1"/>
          </p:nvPr>
        </p:nvPicPr>
        <p:blipFill>
          <a:blip r:embed="rId3" cstate="print">
            <a:extLst>
              <a:ext uri="{28A0092B-C50C-407E-A947-70E740481C1C}">
                <a14:useLocalDpi xmlns="" xmlns:a14="http://schemas.microsoft.com/office/drawing/2010/main" val="0"/>
              </a:ext>
            </a:extLst>
          </a:blip>
          <a:stretch>
            <a:fillRect/>
          </a:stretch>
        </p:blipFill>
        <p:spPr>
          <a:xfrm>
            <a:off x="226024" y="4027647"/>
            <a:ext cx="2278025" cy="2278025"/>
          </a:xfrm>
        </p:spPr>
      </p:pic>
      <p:pic>
        <p:nvPicPr>
          <p:cNvPr id="4" name="Picture 3"/>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9916367" y="1587454"/>
            <a:ext cx="1729730" cy="1152000"/>
          </a:xfrm>
          <a:prstGeom prst="rect">
            <a:avLst/>
          </a:prstGeom>
        </p:spPr>
      </p:pic>
      <p:sp>
        <p:nvSpPr>
          <p:cNvPr id="6" name="TextBox 5"/>
          <p:cNvSpPr txBox="1"/>
          <p:nvPr/>
        </p:nvSpPr>
        <p:spPr>
          <a:xfrm flipH="1">
            <a:off x="2606445" y="2820094"/>
            <a:ext cx="7821637" cy="2677656"/>
          </a:xfrm>
          <a:prstGeom prst="rect">
            <a:avLst/>
          </a:prstGeom>
          <a:noFill/>
        </p:spPr>
        <p:txBody>
          <a:bodyPr wrap="square" rtlCol="0">
            <a:spAutoFit/>
          </a:bodyPr>
          <a:lstStyle/>
          <a:p>
            <a:pPr marL="285750" indent="-285750">
              <a:buFont typeface="Arial" panose="020B0604020202020204" pitchFamily="34" charset="0"/>
              <a:buChar char="•"/>
            </a:pPr>
            <a:r>
              <a:rPr lang="en-GB" sz="2800" dirty="0" smtClean="0"/>
              <a:t>For many teachers this is as far as </a:t>
            </a:r>
            <a:r>
              <a:rPr lang="en-GB" sz="2800" b="1" dirty="0" smtClean="0"/>
              <a:t>Differentiation</a:t>
            </a:r>
            <a:r>
              <a:rPr lang="en-GB" sz="2800" dirty="0" smtClean="0"/>
              <a:t> goes</a:t>
            </a:r>
          </a:p>
          <a:p>
            <a:endParaRPr lang="en-GB" sz="2800" b="1" dirty="0" smtClean="0"/>
          </a:p>
          <a:p>
            <a:pPr marL="285750" indent="-285750">
              <a:buFont typeface="Arial" panose="020B0604020202020204" pitchFamily="34" charset="0"/>
              <a:buChar char="•"/>
            </a:pPr>
            <a:r>
              <a:rPr lang="en-GB" sz="2800" dirty="0" smtClean="0"/>
              <a:t>Their assessment of the learner’s ability is based on summative/formative tests &amp; their own ongoing perceptions</a:t>
            </a:r>
            <a:endParaRPr lang="en-GB" sz="2800" dirty="0"/>
          </a:p>
        </p:txBody>
      </p:sp>
    </p:spTree>
    <p:extLst>
      <p:ext uri="{BB962C8B-B14F-4D97-AF65-F5344CB8AC3E}">
        <p14:creationId xmlns="" xmlns:p14="http://schemas.microsoft.com/office/powerpoint/2010/main" val="1884904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 calcmode="lin" valueType="num">
                                      <p:cBhvr additive="base">
                                        <p:cTn id="11"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do teachers manage mixed ability classes?</a:t>
            </a:r>
            <a:endParaRPr lang="en-GB" dirty="0"/>
          </a:p>
        </p:txBody>
      </p:sp>
      <p:sp>
        <p:nvSpPr>
          <p:cNvPr id="3" name="Content Placeholder 2"/>
          <p:cNvSpPr>
            <a:spLocks noGrp="1"/>
          </p:cNvSpPr>
          <p:nvPr>
            <p:ph idx="1"/>
          </p:nvPr>
        </p:nvSpPr>
        <p:spPr/>
        <p:txBody>
          <a:bodyPr/>
          <a:lstStyle/>
          <a:p>
            <a:r>
              <a:rPr lang="en-GB" dirty="0" smtClean="0"/>
              <a:t>Give different students </a:t>
            </a:r>
            <a:r>
              <a:rPr lang="en-GB" b="1" dirty="0" smtClean="0"/>
              <a:t>different material </a:t>
            </a:r>
            <a:r>
              <a:rPr lang="en-GB" dirty="0" smtClean="0"/>
              <a:t>&amp; activities according to ability</a:t>
            </a:r>
          </a:p>
          <a:p>
            <a:r>
              <a:rPr lang="en-GB" b="1" dirty="0" smtClean="0"/>
              <a:t>Group students </a:t>
            </a:r>
            <a:r>
              <a:rPr lang="en-GB" b="1" dirty="0"/>
              <a:t> </a:t>
            </a:r>
            <a:r>
              <a:rPr lang="en-GB" dirty="0" smtClean="0"/>
              <a:t>according to ability so that stronger students work on different content to weaker students</a:t>
            </a:r>
          </a:p>
          <a:p>
            <a:r>
              <a:rPr lang="en-GB" dirty="0" smtClean="0"/>
              <a:t>Give learners </a:t>
            </a:r>
            <a:r>
              <a:rPr lang="en-GB" b="1" dirty="0" smtClean="0"/>
              <a:t>different roles </a:t>
            </a:r>
            <a:r>
              <a:rPr lang="en-GB" dirty="0" smtClean="0"/>
              <a:t>in groups according to ability</a:t>
            </a:r>
          </a:p>
          <a:p>
            <a:r>
              <a:rPr lang="en-GB" b="1" dirty="0" smtClean="0"/>
              <a:t>Pair students </a:t>
            </a:r>
            <a:r>
              <a:rPr lang="en-GB" dirty="0" smtClean="0"/>
              <a:t>so that stronger students “teach” weaker students</a:t>
            </a:r>
          </a:p>
          <a:p>
            <a:r>
              <a:rPr lang="en-GB" dirty="0" smtClean="0"/>
              <a:t>Design activities which have </a:t>
            </a:r>
            <a:r>
              <a:rPr lang="en-GB" b="1" dirty="0" smtClean="0"/>
              <a:t>extension tasks </a:t>
            </a:r>
            <a:r>
              <a:rPr lang="en-GB" dirty="0" smtClean="0"/>
              <a:t>for stronger students</a:t>
            </a:r>
          </a:p>
          <a:p>
            <a:r>
              <a:rPr lang="en-GB" dirty="0" smtClean="0"/>
              <a:t>Give all students the </a:t>
            </a:r>
            <a:r>
              <a:rPr lang="en-GB" b="1" dirty="0" smtClean="0"/>
              <a:t>same task </a:t>
            </a:r>
            <a:r>
              <a:rPr lang="en-GB" dirty="0" smtClean="0"/>
              <a:t>but accept that some will get further with it than others</a:t>
            </a:r>
          </a:p>
          <a:p>
            <a:r>
              <a:rPr lang="en-GB" dirty="0" smtClean="0"/>
              <a:t>Have a bank of </a:t>
            </a:r>
            <a:r>
              <a:rPr lang="en-GB" b="1" dirty="0" smtClean="0"/>
              <a:t>extra tasks </a:t>
            </a:r>
            <a:r>
              <a:rPr lang="en-GB" dirty="0" smtClean="0"/>
              <a:t>available for stronger learners.</a:t>
            </a:r>
            <a:endParaRPr lang="en-GB" dirty="0"/>
          </a:p>
        </p:txBody>
      </p:sp>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9880744" y="1302764"/>
            <a:ext cx="1729730" cy="1152000"/>
          </a:xfrm>
          <a:prstGeom prst="rect">
            <a:avLst/>
          </a:prstGeom>
        </p:spPr>
      </p:pic>
    </p:spTree>
    <p:extLst>
      <p:ext uri="{BB962C8B-B14F-4D97-AF65-F5344CB8AC3E}">
        <p14:creationId xmlns="" xmlns:p14="http://schemas.microsoft.com/office/powerpoint/2010/main" val="3247162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But (there is always a but….)</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a:t>
            </a:r>
            <a:r>
              <a:rPr lang="en-GB" sz="2800" i="1" dirty="0" smtClean="0"/>
              <a:t>A class is not differentiated when assignments are the same for all learners and the adjustments consist of varying the level of difficulty of questions…,grading some students harder than others, or letting students who finish early play games……Asking students to do more inevitably seems punitive to them.</a:t>
            </a:r>
          </a:p>
          <a:p>
            <a:pPr marL="0" indent="0">
              <a:buNone/>
            </a:pPr>
            <a:r>
              <a:rPr lang="en-GB" dirty="0" smtClean="0"/>
              <a:t>     </a:t>
            </a:r>
          </a:p>
          <a:p>
            <a:pPr marL="0" indent="0">
              <a:buNone/>
            </a:pPr>
            <a:endParaRPr lang="en-GB" dirty="0"/>
          </a:p>
          <a:p>
            <a:pPr marL="0" indent="0">
              <a:buNone/>
            </a:pPr>
            <a:endParaRPr lang="en-GB" dirty="0" smtClean="0"/>
          </a:p>
          <a:p>
            <a:pPr marL="0" indent="0">
              <a:buNone/>
            </a:pPr>
            <a:r>
              <a:rPr lang="en-GB" dirty="0" smtClean="0"/>
              <a:t>Carol Ann Tomlinson ERIC EC Digest 1995</a:t>
            </a:r>
          </a:p>
          <a:p>
            <a:endParaRPr lang="en-GB" dirty="0"/>
          </a:p>
        </p:txBody>
      </p:sp>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880744" y="1302763"/>
            <a:ext cx="1729730" cy="1152000"/>
          </a:xfrm>
          <a:prstGeom prst="rect">
            <a:avLst/>
          </a:prstGeom>
        </p:spPr>
      </p:pic>
    </p:spTree>
    <p:extLst>
      <p:ext uri="{BB962C8B-B14F-4D97-AF65-F5344CB8AC3E}">
        <p14:creationId xmlns="" xmlns:p14="http://schemas.microsoft.com/office/powerpoint/2010/main" val="21156335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Differentiation criteria</a:t>
            </a:r>
            <a:br>
              <a:rPr lang="en-GB" dirty="0" smtClean="0"/>
            </a:br>
            <a:r>
              <a:rPr lang="en-GB" dirty="0" smtClean="0"/>
              <a:t>3: Learning styles</a:t>
            </a:r>
            <a:endParaRPr lang="en-GB" dirty="0"/>
          </a:p>
        </p:txBody>
      </p:sp>
      <p:pic>
        <p:nvPicPr>
          <p:cNvPr id="1028" name="Picture 4" descr="C:\Users\Teacher2\AppData\Local\Microsoft\Windows\Temporary Internet Files\Content.IE5\TQHBFH7U\MP900448626[1].jpg"/>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253912" y="3517900"/>
            <a:ext cx="2387688" cy="1790766"/>
          </a:xfrm>
          <a:prstGeom prst="rect">
            <a:avLst/>
          </a:prstGeom>
          <a:noFill/>
          <a:extLst>
            <a:ext uri="{909E8E84-426E-40dd-AFC4-6F175D3DCCD1}">
              <a14:hiddenFill xmlns:a14="http://schemas.microsoft.com/office/drawing/2010/main" xmlns="">
                <a:solidFill>
                  <a:srgbClr val="FFFFFF"/>
                </a:solidFill>
              </a14:hiddenFill>
            </a:ext>
          </a:extLst>
        </p:spPr>
      </p:pic>
      <p:pic>
        <p:nvPicPr>
          <p:cNvPr id="1027" name="Picture 3" descr="C:\Users\Teacher2\AppData\Local\Microsoft\Windows\Temporary Internet Files\Content.IE5\PNGWU26O\MC900064950[1].wmf"/>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683660" y="2453448"/>
            <a:ext cx="2376007" cy="2095974"/>
          </a:xfrm>
          <a:prstGeom prst="rect">
            <a:avLst/>
          </a:prstGeom>
          <a:noFill/>
          <a:extLst>
            <a:ext uri="{909E8E84-426E-40dd-AFC4-6F175D3DCCD1}">
              <a14:hiddenFill xmlns:a14="http://schemas.microsoft.com/office/drawing/2010/main" xmlns="">
                <a:solidFill>
                  <a:srgbClr val="FFFFFF"/>
                </a:solidFill>
              </a14:hiddenFill>
            </a:ext>
          </a:extLst>
        </p:spPr>
      </p:pic>
      <p:pic>
        <p:nvPicPr>
          <p:cNvPr id="1029" name="Picture 5" descr="C:\Users\Teacher2\AppData\Local\Microsoft\Windows\Temporary Internet Files\Content.IE5\S0NWBHTA\dglxasset[1].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601276" y="4465266"/>
            <a:ext cx="2757213" cy="1839578"/>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C:\Users\Teacher2\AppData\Local\Microsoft\Windows\Temporary Internet Files\Content.IE5\TQHBFH7U\dglxasset[1].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9177866" y="1992490"/>
            <a:ext cx="2777067" cy="2082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 xmlns:p14="http://schemas.microsoft.com/office/powerpoint/2010/main" val="23921076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GB"/>
          </a:p>
        </p:txBody>
      </p:sp>
      <p:sp>
        <p:nvSpPr>
          <p:cNvPr id="3" name="Content Placeholder 2"/>
          <p:cNvSpPr>
            <a:spLocks noGrp="1"/>
          </p:cNvSpPr>
          <p:nvPr>
            <p:ph idx="1"/>
          </p:nvPr>
        </p:nvSpPr>
        <p:spPr>
          <a:xfrm>
            <a:off x="1154954" y="2414728"/>
            <a:ext cx="8825659" cy="3416300"/>
          </a:xfrm>
        </p:spPr>
        <p:txBody>
          <a:bodyPr>
            <a:noAutofit/>
          </a:bodyPr>
          <a:lstStyle/>
          <a:p>
            <a:r>
              <a:rPr lang="en-GB" sz="2800" dirty="0" smtClean="0"/>
              <a:t>Auditory</a:t>
            </a:r>
          </a:p>
          <a:p>
            <a:endParaRPr lang="en-GB" sz="2800" dirty="0"/>
          </a:p>
          <a:p>
            <a:r>
              <a:rPr lang="en-GB" sz="2800" dirty="0" smtClean="0"/>
              <a:t>Visual</a:t>
            </a:r>
          </a:p>
          <a:p>
            <a:pPr marL="0" indent="0">
              <a:buNone/>
            </a:pPr>
            <a:endParaRPr lang="en-GB" sz="2800" dirty="0"/>
          </a:p>
          <a:p>
            <a:r>
              <a:rPr lang="en-GB" sz="2800" dirty="0" smtClean="0"/>
              <a:t>Tactile</a:t>
            </a:r>
          </a:p>
          <a:p>
            <a:endParaRPr lang="en-GB" sz="2800" dirty="0"/>
          </a:p>
          <a:p>
            <a:r>
              <a:rPr lang="en-GB" sz="2800" dirty="0" err="1" smtClean="0"/>
              <a:t>Kinesthetic</a:t>
            </a:r>
            <a:endParaRPr lang="en-GB" sz="2800" dirty="0"/>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880744" y="1302764"/>
            <a:ext cx="1729730" cy="1152000"/>
          </a:xfrm>
          <a:prstGeom prst="rect">
            <a:avLst/>
          </a:prstGeom>
        </p:spPr>
      </p:pic>
    </p:spTree>
    <p:extLst>
      <p:ext uri="{BB962C8B-B14F-4D97-AF65-F5344CB8AC3E}">
        <p14:creationId xmlns="" xmlns:p14="http://schemas.microsoft.com/office/powerpoint/2010/main" val="27839559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kind of learner are YOU?</a:t>
            </a:r>
            <a:endParaRPr lang="en-GB" dirty="0"/>
          </a:p>
        </p:txBody>
      </p:sp>
      <p:sp>
        <p:nvSpPr>
          <p:cNvPr id="3" name="Content Placeholder 2"/>
          <p:cNvSpPr>
            <a:spLocks noGrp="1"/>
          </p:cNvSpPr>
          <p:nvPr>
            <p:ph idx="1"/>
          </p:nvPr>
        </p:nvSpPr>
        <p:spPr/>
        <p:txBody>
          <a:bodyPr>
            <a:normAutofit/>
          </a:bodyPr>
          <a:lstStyle/>
          <a:p>
            <a:r>
              <a:rPr lang="en-GB" sz="2400" b="1" dirty="0" smtClean="0">
                <a:solidFill>
                  <a:schemeClr val="tx1"/>
                </a:solidFill>
              </a:rPr>
              <a:t>Take a few minutes to complete the questionnaire and discover your learning styles</a:t>
            </a:r>
          </a:p>
          <a:p>
            <a:endParaRPr lang="en-GB" sz="2400" b="1" dirty="0">
              <a:solidFill>
                <a:schemeClr val="tx1"/>
              </a:solidFill>
            </a:endParaRPr>
          </a:p>
          <a:p>
            <a:r>
              <a:rPr lang="en-GB" sz="2400" b="1" dirty="0" smtClean="0">
                <a:solidFill>
                  <a:schemeClr val="tx1"/>
                </a:solidFill>
              </a:rPr>
              <a:t>Is the result what you expected?</a:t>
            </a:r>
          </a:p>
          <a:p>
            <a:endParaRPr lang="en-GB" sz="2400" b="1" dirty="0">
              <a:solidFill>
                <a:schemeClr val="tx1"/>
              </a:solidFill>
            </a:endParaRPr>
          </a:p>
          <a:p>
            <a:r>
              <a:rPr lang="en-GB" sz="2400" b="1" dirty="0" smtClean="0">
                <a:solidFill>
                  <a:schemeClr val="tx1"/>
                </a:solidFill>
              </a:rPr>
              <a:t>How aware are you of your learners’ learning styles? How would you find out? Discuss in groups of 3.</a:t>
            </a:r>
          </a:p>
          <a:p>
            <a:endParaRPr lang="en-GB" sz="2400" b="1" dirty="0">
              <a:solidFill>
                <a:schemeClr val="tx1"/>
              </a:solidFill>
            </a:endParaRPr>
          </a:p>
          <a:p>
            <a:pPr marL="0" indent="0">
              <a:buNone/>
            </a:pPr>
            <a:endParaRPr lang="en-GB" sz="2400" dirty="0"/>
          </a:p>
        </p:txBody>
      </p:sp>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9880744" y="1302764"/>
            <a:ext cx="1729730" cy="1152000"/>
          </a:xfrm>
          <a:prstGeom prst="rect">
            <a:avLst/>
          </a:prstGeom>
        </p:spPr>
      </p:pic>
    </p:spTree>
    <p:extLst>
      <p:ext uri="{BB962C8B-B14F-4D97-AF65-F5344CB8AC3E}">
        <p14:creationId xmlns="" xmlns:p14="http://schemas.microsoft.com/office/powerpoint/2010/main" val="9724077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graphicFrame>
        <p:nvGraphicFramePr>
          <p:cNvPr id="4" name="Object 3"/>
          <p:cNvGraphicFramePr>
            <a:graphicFrameLocks noChangeAspect="1"/>
          </p:cNvGraphicFramePr>
          <p:nvPr>
            <p:extLst>
              <p:ext uri="{D42A27DB-BD31-4B8C-83A1-F6EECF244321}">
                <p14:modId xmlns="" xmlns:p14="http://schemas.microsoft.com/office/powerpoint/2010/main" val="1717912292"/>
              </p:ext>
            </p:extLst>
          </p:nvPr>
        </p:nvGraphicFramePr>
        <p:xfrm>
          <a:off x="4084638" y="3084513"/>
          <a:ext cx="4022725" cy="687387"/>
        </p:xfrm>
        <a:graphic>
          <a:graphicData uri="http://schemas.openxmlformats.org/presentationml/2006/ole">
            <p:oleObj spid="_x0000_s1039" name="Packager Shell Object" showAsIcon="1" r:id="rId4" imgW="4069976" imgH="681318" progId="Package">
              <p:embed/>
            </p:oleObj>
          </a:graphicData>
        </a:graphic>
      </p:graphicFrame>
      <p:pic>
        <p:nvPicPr>
          <p:cNvPr id="5" name="Picture 4"/>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9880744" y="1302764"/>
            <a:ext cx="1729730" cy="1152000"/>
          </a:xfrm>
          <a:prstGeom prst="rect">
            <a:avLst/>
          </a:prstGeom>
        </p:spPr>
      </p:pic>
    </p:spTree>
    <p:extLst>
      <p:ext uri="{BB962C8B-B14F-4D97-AF65-F5344CB8AC3E}">
        <p14:creationId xmlns="" xmlns:p14="http://schemas.microsoft.com/office/powerpoint/2010/main" val="26964035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12" y="595800"/>
            <a:ext cx="8761413" cy="706964"/>
          </a:xfrm>
        </p:spPr>
        <p:txBody>
          <a:bodyPr>
            <a:normAutofit fontScale="90000"/>
          </a:bodyPr>
          <a:lstStyle/>
          <a:p>
            <a:r>
              <a:rPr lang="en-GB" dirty="0" smtClean="0"/>
              <a:t>Differentiation criteria </a:t>
            </a:r>
            <a:br>
              <a:rPr lang="en-GB" dirty="0" smtClean="0"/>
            </a:br>
            <a:r>
              <a:rPr lang="en-GB" dirty="0" smtClean="0"/>
              <a:t>3. Multiple Intelligences</a:t>
            </a:r>
            <a:endParaRPr lang="en-GB" dirty="0"/>
          </a:p>
        </p:txBody>
      </p:sp>
      <p:sp>
        <p:nvSpPr>
          <p:cNvPr id="3" name="Content Placeholder 2"/>
          <p:cNvSpPr>
            <a:spLocks noGrp="1"/>
          </p:cNvSpPr>
          <p:nvPr>
            <p:ph idx="1"/>
          </p:nvPr>
        </p:nvSpPr>
        <p:spPr>
          <a:xfrm>
            <a:off x="664029" y="2188029"/>
            <a:ext cx="10722427" cy="4593771"/>
          </a:xfrm>
        </p:spPr>
        <p:txBody>
          <a:bodyPr/>
          <a:lstStyle/>
          <a:p>
            <a:pPr marL="0" indent="0">
              <a:buNone/>
            </a:pPr>
            <a:endParaRPr lang="en-GB" dirty="0" smtClean="0"/>
          </a:p>
        </p:txBody>
      </p:sp>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8596230" y="726764"/>
            <a:ext cx="1729730" cy="1152000"/>
          </a:xfrm>
          <a:prstGeom prst="rect">
            <a:avLst/>
          </a:prstGeom>
        </p:spPr>
      </p:pic>
      <p:graphicFrame>
        <p:nvGraphicFramePr>
          <p:cNvPr id="5" name="Table 4"/>
          <p:cNvGraphicFramePr>
            <a:graphicFrameLocks noGrp="1"/>
          </p:cNvGraphicFramePr>
          <p:nvPr>
            <p:extLst>
              <p:ext uri="{D42A27DB-BD31-4B8C-83A1-F6EECF244321}">
                <p14:modId xmlns="" xmlns:p14="http://schemas.microsoft.com/office/powerpoint/2010/main" val="583521986"/>
              </p:ext>
            </p:extLst>
          </p:nvPr>
        </p:nvGraphicFramePr>
        <p:xfrm>
          <a:off x="1653531" y="414256"/>
          <a:ext cx="8128000" cy="4979236"/>
        </p:xfrm>
        <a:graphic>
          <a:graphicData uri="http://schemas.openxmlformats.org/drawingml/2006/table">
            <a:tbl>
              <a:tblPr firstRow="1" bandRow="1">
                <a:tableStyleId>{5C22544A-7EE6-4342-B048-85BDC9FD1C3A}</a:tableStyleId>
              </a:tblPr>
              <a:tblGrid>
                <a:gridCol w="4064000"/>
                <a:gridCol w="4064000"/>
              </a:tblGrid>
              <a:tr h="397072">
                <a:tc>
                  <a:txBody>
                    <a:bodyPr/>
                    <a:lstStyle/>
                    <a:p>
                      <a:r>
                        <a:rPr lang="en-GB" dirty="0" smtClean="0"/>
                        <a:t>Intelligence</a:t>
                      </a:r>
                      <a:endParaRPr lang="en-GB" dirty="0"/>
                    </a:p>
                  </a:txBody>
                  <a:tcPr/>
                </a:tc>
                <a:tc>
                  <a:txBody>
                    <a:bodyPr/>
                    <a:lstStyle/>
                    <a:p>
                      <a:r>
                        <a:rPr lang="en-GB" dirty="0" smtClean="0"/>
                        <a:t>Characteristics</a:t>
                      </a:r>
                      <a:endParaRPr lang="en-GB" dirty="0"/>
                    </a:p>
                  </a:txBody>
                  <a:tcPr/>
                </a:tc>
              </a:tr>
              <a:tr h="554813">
                <a:tc>
                  <a:txBody>
                    <a:bodyPr/>
                    <a:lstStyle/>
                    <a:p>
                      <a:r>
                        <a:rPr lang="en-GB" dirty="0" smtClean="0"/>
                        <a:t>1.Verbal- Linguistic</a:t>
                      </a:r>
                      <a:endParaRPr lang="en-GB" dirty="0"/>
                    </a:p>
                  </a:txBody>
                  <a:tcPr/>
                </a:tc>
                <a:tc>
                  <a:txBody>
                    <a:bodyPr/>
                    <a:lstStyle/>
                    <a:p>
                      <a:r>
                        <a:rPr lang="en-GB" sz="1400" dirty="0" smtClean="0"/>
                        <a:t>a. Enjoys drawing, colour, movies, books with pictures, maps</a:t>
                      </a:r>
                      <a:endParaRPr lang="en-GB" sz="1400" dirty="0"/>
                    </a:p>
                  </a:txBody>
                  <a:tcPr/>
                </a:tc>
              </a:tr>
              <a:tr h="783266">
                <a:tc>
                  <a:txBody>
                    <a:bodyPr/>
                    <a:lstStyle/>
                    <a:p>
                      <a:r>
                        <a:rPr lang="en-GB" dirty="0" smtClean="0"/>
                        <a:t>2. Spatial</a:t>
                      </a:r>
                      <a:endParaRPr lang="en-GB" dirty="0"/>
                    </a:p>
                  </a:txBody>
                  <a:tcPr/>
                </a:tc>
                <a:tc>
                  <a:txBody>
                    <a:bodyPr/>
                    <a:lstStyle/>
                    <a:p>
                      <a:r>
                        <a:rPr lang="en-GB" sz="1400" dirty="0" smtClean="0"/>
                        <a:t>b. Likes being outdoors, enjoys animals and plants, likes to classify and group things around her</a:t>
                      </a:r>
                      <a:endParaRPr lang="en-GB" sz="1400" dirty="0"/>
                    </a:p>
                  </a:txBody>
                  <a:tcPr/>
                </a:tc>
              </a:tr>
              <a:tr h="653285">
                <a:tc>
                  <a:txBody>
                    <a:bodyPr/>
                    <a:lstStyle/>
                    <a:p>
                      <a:r>
                        <a:rPr lang="en-GB" dirty="0" smtClean="0"/>
                        <a:t>3. Musical</a:t>
                      </a:r>
                      <a:endParaRPr lang="en-GB" dirty="0"/>
                    </a:p>
                  </a:txBody>
                  <a:tcPr/>
                </a:tc>
                <a:tc>
                  <a:txBody>
                    <a:bodyPr/>
                    <a:lstStyle/>
                    <a:p>
                      <a:r>
                        <a:rPr lang="en-GB" sz="1400" dirty="0" smtClean="0"/>
                        <a:t>c. Likes to move, enjoys doing rather than watching, well- coordinated</a:t>
                      </a:r>
                    </a:p>
                  </a:txBody>
                  <a:tcPr/>
                </a:tc>
              </a:tr>
              <a:tr h="397072">
                <a:tc>
                  <a:txBody>
                    <a:bodyPr/>
                    <a:lstStyle/>
                    <a:p>
                      <a:r>
                        <a:rPr lang="en-GB" dirty="0" smtClean="0"/>
                        <a:t>4. Logical-</a:t>
                      </a:r>
                      <a:r>
                        <a:rPr lang="en-GB" baseline="0" dirty="0" smtClean="0"/>
                        <a:t> mathematical</a:t>
                      </a:r>
                      <a:endParaRPr lang="en-GB" dirty="0"/>
                    </a:p>
                  </a:txBody>
                  <a:tcPr/>
                </a:tc>
                <a:tc>
                  <a:txBody>
                    <a:bodyPr/>
                    <a:lstStyle/>
                    <a:p>
                      <a:r>
                        <a:rPr lang="en-GB" sz="1400" dirty="0" smtClean="0"/>
                        <a:t>d. Has</a:t>
                      </a:r>
                      <a:r>
                        <a:rPr lang="en-GB" sz="1400" baseline="0" dirty="0" smtClean="0"/>
                        <a:t> a good sense of rhythm, enjoys music, sensitive to sounds</a:t>
                      </a:r>
                      <a:endParaRPr lang="en-GB" sz="1400" dirty="0"/>
                    </a:p>
                  </a:txBody>
                  <a:tcPr/>
                </a:tc>
              </a:tr>
              <a:tr h="397072">
                <a:tc>
                  <a:txBody>
                    <a:bodyPr/>
                    <a:lstStyle/>
                    <a:p>
                      <a:r>
                        <a:rPr lang="en-GB" dirty="0" smtClean="0"/>
                        <a:t>5. Int</a:t>
                      </a:r>
                      <a:r>
                        <a:rPr lang="en-GB" b="1" dirty="0" smtClean="0"/>
                        <a:t>er</a:t>
                      </a:r>
                      <a:r>
                        <a:rPr lang="en-GB" dirty="0" smtClean="0"/>
                        <a:t>personal</a:t>
                      </a:r>
                      <a:endParaRPr lang="en-GB" dirty="0"/>
                    </a:p>
                  </a:txBody>
                  <a:tcPr/>
                </a:tc>
                <a:tc>
                  <a:txBody>
                    <a:bodyPr/>
                    <a:lstStyle/>
                    <a:p>
                      <a:r>
                        <a:rPr lang="en-GB" sz="1400" dirty="0" smtClean="0"/>
                        <a:t>e. Likes being &amp; working with people. Lots of friends, good leader</a:t>
                      </a:r>
                      <a:endParaRPr lang="en-GB" sz="1400" dirty="0"/>
                    </a:p>
                  </a:txBody>
                  <a:tcPr/>
                </a:tc>
              </a:tr>
              <a:tr h="397072">
                <a:tc>
                  <a:txBody>
                    <a:bodyPr/>
                    <a:lstStyle/>
                    <a:p>
                      <a:r>
                        <a:rPr lang="en-GB" dirty="0" smtClean="0"/>
                        <a:t>6. Bodily-</a:t>
                      </a:r>
                      <a:r>
                        <a:rPr lang="en-GB" dirty="0" err="1" smtClean="0"/>
                        <a:t>kinesthetic</a:t>
                      </a:r>
                      <a:endParaRPr lang="en-GB" dirty="0"/>
                    </a:p>
                  </a:txBody>
                  <a:tcPr/>
                </a:tc>
                <a:tc>
                  <a:txBody>
                    <a:bodyPr/>
                    <a:lstStyle/>
                    <a:p>
                      <a:r>
                        <a:rPr lang="en-GB" sz="1400" dirty="0" smtClean="0"/>
                        <a:t>f. Likes numbers and computers, enjoys problem solving, working</a:t>
                      </a:r>
                      <a:r>
                        <a:rPr lang="en-GB" sz="1400" baseline="0" dirty="0" smtClean="0"/>
                        <a:t> with data</a:t>
                      </a:r>
                      <a:endParaRPr lang="en-GB" sz="1400" dirty="0"/>
                    </a:p>
                  </a:txBody>
                  <a:tcPr/>
                </a:tc>
              </a:tr>
              <a:tr h="397072">
                <a:tc>
                  <a:txBody>
                    <a:bodyPr/>
                    <a:lstStyle/>
                    <a:p>
                      <a:r>
                        <a:rPr lang="en-GB" dirty="0" smtClean="0"/>
                        <a:t>7. Int</a:t>
                      </a:r>
                      <a:r>
                        <a:rPr lang="en-GB" b="1" dirty="0" smtClean="0"/>
                        <a:t>ra</a:t>
                      </a:r>
                      <a:r>
                        <a:rPr lang="en-GB" dirty="0" smtClean="0"/>
                        <a:t>personal</a:t>
                      </a:r>
                      <a:endParaRPr lang="en-GB" dirty="0"/>
                    </a:p>
                  </a:txBody>
                  <a:tcPr/>
                </a:tc>
                <a:tc>
                  <a:txBody>
                    <a:bodyPr/>
                    <a:lstStyle/>
                    <a:p>
                      <a:r>
                        <a:rPr lang="en-GB" sz="1400" dirty="0" smtClean="0"/>
                        <a:t>g.</a:t>
                      </a:r>
                      <a:r>
                        <a:rPr lang="en-GB" sz="1400" baseline="0" dirty="0" smtClean="0"/>
                        <a:t> Likes to read and write, likes playing wit words, strong vocabulary</a:t>
                      </a:r>
                      <a:endParaRPr lang="en-GB" sz="1400" dirty="0"/>
                    </a:p>
                  </a:txBody>
                  <a:tcPr/>
                </a:tc>
              </a:tr>
              <a:tr h="397072">
                <a:tc>
                  <a:txBody>
                    <a:bodyPr/>
                    <a:lstStyle/>
                    <a:p>
                      <a:r>
                        <a:rPr lang="en-GB" dirty="0" smtClean="0"/>
                        <a:t>8. Naturalist</a:t>
                      </a:r>
                      <a:endParaRPr lang="en-GB" dirty="0"/>
                    </a:p>
                  </a:txBody>
                  <a:tcPr/>
                </a:tc>
                <a:tc>
                  <a:txBody>
                    <a:bodyPr/>
                    <a:lstStyle/>
                    <a:p>
                      <a:r>
                        <a:rPr lang="en-GB" sz="1400" dirty="0" smtClean="0"/>
                        <a:t>h.</a:t>
                      </a:r>
                      <a:r>
                        <a:rPr lang="en-GB" sz="1400" baseline="0" dirty="0" smtClean="0"/>
                        <a:t> Prefers to work </a:t>
                      </a:r>
                      <a:r>
                        <a:rPr lang="en-GB" sz="1400" baseline="0" dirty="0" err="1" smtClean="0"/>
                        <a:t>alone,strong</a:t>
                      </a:r>
                      <a:r>
                        <a:rPr lang="en-GB" sz="1400" baseline="0" dirty="0" smtClean="0"/>
                        <a:t> sense of fairness, very self aware</a:t>
                      </a:r>
                      <a:endParaRPr lang="en-GB" sz="1400" dirty="0"/>
                    </a:p>
                  </a:txBody>
                  <a:tcPr/>
                </a:tc>
              </a:tr>
            </a:tbl>
          </a:graphicData>
        </a:graphic>
      </p:graphicFrame>
      <p:sp>
        <p:nvSpPr>
          <p:cNvPr id="6" name="TextBox 5"/>
          <p:cNvSpPr txBox="1"/>
          <p:nvPr/>
        </p:nvSpPr>
        <p:spPr>
          <a:xfrm>
            <a:off x="9241972" y="6335486"/>
            <a:ext cx="2747868" cy="369332"/>
          </a:xfrm>
          <a:prstGeom prst="rect">
            <a:avLst/>
          </a:prstGeom>
          <a:noFill/>
        </p:spPr>
        <p:txBody>
          <a:bodyPr wrap="none" rtlCol="0">
            <a:spAutoFit/>
          </a:bodyPr>
          <a:lstStyle/>
          <a:p>
            <a:r>
              <a:rPr lang="en-GB" dirty="0" smtClean="0"/>
              <a:t>Howard Gardner 1990s</a:t>
            </a:r>
            <a:endParaRPr lang="en-GB" dirty="0"/>
          </a:p>
        </p:txBody>
      </p:sp>
    </p:spTree>
    <p:extLst>
      <p:ext uri="{BB962C8B-B14F-4D97-AF65-F5344CB8AC3E}">
        <p14:creationId xmlns="" xmlns:p14="http://schemas.microsoft.com/office/powerpoint/2010/main" val="27475541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are you smart???</a:t>
            </a:r>
            <a:endParaRPr lang="en-GB" dirty="0"/>
          </a:p>
        </p:txBody>
      </p:sp>
      <p:sp>
        <p:nvSpPr>
          <p:cNvPr id="3" name="Content Placeholder 2"/>
          <p:cNvSpPr>
            <a:spLocks noGrp="1"/>
          </p:cNvSpPr>
          <p:nvPr>
            <p:ph idx="1"/>
          </p:nvPr>
        </p:nvSpPr>
        <p:spPr/>
        <p:txBody>
          <a:bodyPr/>
          <a:lstStyle/>
          <a:p>
            <a:r>
              <a:rPr lang="en-GB" dirty="0" smtClean="0"/>
              <a:t>Complete the questionnaire to find out about your own type of intelligence.</a:t>
            </a:r>
          </a:p>
          <a:p>
            <a:r>
              <a:rPr lang="en-GB" dirty="0" smtClean="0"/>
              <a:t>Look at the kinds of activities (on the back of the sheet) which suit the different types.</a:t>
            </a:r>
            <a:endParaRPr lang="en-GB" dirty="0"/>
          </a:p>
        </p:txBody>
      </p:sp>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9880744" y="1302764"/>
            <a:ext cx="1729730" cy="1152000"/>
          </a:xfrm>
          <a:prstGeom prst="rect">
            <a:avLst/>
          </a:prstGeom>
        </p:spPr>
      </p:pic>
      <p:pic>
        <p:nvPicPr>
          <p:cNvPr id="2050" name="Picture 2" descr="C:\Users\Teacher2\AppData\Local\Microsoft\Windows\Temporary Internet Files\Content.IE5\TQHBFH7U\MP900422785[1].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8779244" y="4590077"/>
            <a:ext cx="1698977" cy="1698977"/>
          </a:xfrm>
          <a:prstGeom prst="rect">
            <a:avLst/>
          </a:prstGeom>
          <a:noFill/>
          <a:extLst>
            <a:ext uri="{909E8E84-426E-40dd-AFC4-6F175D3DCCD1}">
              <a14:hiddenFill xmlns:a14="http://schemas.microsoft.com/office/drawing/2010/main" xmlns="">
                <a:solidFill>
                  <a:srgbClr val="FFFFFF"/>
                </a:solidFill>
              </a14:hiddenFill>
            </a:ext>
          </a:extLst>
        </p:spPr>
      </p:pic>
      <p:pic>
        <p:nvPicPr>
          <p:cNvPr id="2051" name="Picture 3" descr="C:\Users\Teacher2\AppData\Local\Microsoft\Windows\Temporary Internet Files\Content.IE5\TQHBFH7U\MP900430635[1].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354665" y="3871006"/>
            <a:ext cx="1405467" cy="1405467"/>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descr="C:\Users\Teacher2\AppData\Local\Microsoft\Windows\Temporary Internet Files\Content.IE5\TQHBFH7U\dglxasset[2].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2760132" y="4471011"/>
            <a:ext cx="1360310" cy="1904434"/>
          </a:xfrm>
          <a:prstGeom prst="rect">
            <a:avLst/>
          </a:prstGeom>
          <a:noFill/>
          <a:extLst>
            <a:ext uri="{909E8E84-426E-40dd-AFC4-6F175D3DCCD1}">
              <a14:hiddenFill xmlns:a14="http://schemas.microsoft.com/office/drawing/2010/main" xmlns="">
                <a:solidFill>
                  <a:srgbClr val="FFFFFF"/>
                </a:solidFill>
              </a14:hiddenFill>
            </a:ext>
          </a:extLst>
        </p:spPr>
      </p:pic>
      <p:pic>
        <p:nvPicPr>
          <p:cNvPr id="2053" name="Picture 5" descr="C:\Users\Teacher2\AppData\Local\Microsoft\Windows\Temporary Internet Files\Content.IE5\S0NWBHTA\dglxasset[2].jp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3905180" y="3755453"/>
            <a:ext cx="1671530" cy="1200106"/>
          </a:xfrm>
          <a:prstGeom prst="rect">
            <a:avLst/>
          </a:prstGeom>
          <a:noFill/>
          <a:extLst>
            <a:ext uri="{909E8E84-426E-40dd-AFC4-6F175D3DCCD1}">
              <a14:hiddenFill xmlns:a14="http://schemas.microsoft.com/office/drawing/2010/main" xmlns="">
                <a:solidFill>
                  <a:srgbClr val="FFFFFF"/>
                </a:solidFill>
              </a14:hiddenFill>
            </a:ext>
          </a:extLst>
        </p:spPr>
      </p:pic>
      <p:pic>
        <p:nvPicPr>
          <p:cNvPr id="2054" name="Picture 6" descr="C:\Users\Teacher2\AppData\Local\Microsoft\Windows\Temporary Internet Files\Content.IE5\PNGWU26O\dglxasset[1].jpg"/>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9880744" y="3596569"/>
            <a:ext cx="1652444" cy="1101199"/>
          </a:xfrm>
          <a:prstGeom prst="rect">
            <a:avLst/>
          </a:prstGeom>
          <a:noFill/>
          <a:extLst>
            <a:ext uri="{909E8E84-426E-40dd-AFC4-6F175D3DCCD1}">
              <a14:hiddenFill xmlns:a14="http://schemas.microsoft.com/office/drawing/2010/main" xmlns="">
                <a:solidFill>
                  <a:srgbClr val="FFFFFF"/>
                </a:solidFill>
              </a14:hiddenFill>
            </a:ext>
          </a:extLst>
        </p:spPr>
      </p:pic>
      <p:pic>
        <p:nvPicPr>
          <p:cNvPr id="2055" name="Picture 7" descr="C:\Users\Teacher2\AppData\Local\Microsoft\Windows\Temporary Internet Files\Content.IE5\TQHBFH7U\dglxasset[1].aspx"/>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7492650" y="1878764"/>
            <a:ext cx="320192" cy="302727"/>
          </a:xfrm>
          <a:prstGeom prst="rect">
            <a:avLst/>
          </a:prstGeom>
          <a:noFill/>
          <a:extLst>
            <a:ext uri="{909E8E84-426E-40dd-AFC4-6F175D3DCCD1}">
              <a14:hiddenFill xmlns:a14="http://schemas.microsoft.com/office/drawing/2010/main" xmlns="">
                <a:solidFill>
                  <a:srgbClr val="FFFFFF"/>
                </a:solidFill>
              </a14:hiddenFill>
            </a:ext>
          </a:extLst>
        </p:spPr>
      </p:pic>
      <p:pic>
        <p:nvPicPr>
          <p:cNvPr id="2056" name="Picture 8" descr="C:\Users\Teacher2\AppData\Local\Microsoft\Windows\Temporary Internet Files\Content.IE5\PNGWU26O\dglxasset[2].jpg"/>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6801555" y="3638745"/>
            <a:ext cx="2156177" cy="1433521"/>
          </a:xfrm>
          <a:prstGeom prst="rect">
            <a:avLst/>
          </a:prstGeom>
          <a:noFill/>
          <a:extLst>
            <a:ext uri="{909E8E84-426E-40dd-AFC4-6F175D3DCCD1}">
              <a14:hiddenFill xmlns:a14="http://schemas.microsoft.com/office/drawing/2010/main" xmlns="">
                <a:solidFill>
                  <a:srgbClr val="FFFFFF"/>
                </a:solidFill>
              </a14:hiddenFill>
            </a:ext>
          </a:extLst>
        </p:spPr>
      </p:pic>
      <p:pic>
        <p:nvPicPr>
          <p:cNvPr id="2057" name="Picture 9" descr="C:\Users\Teacher2\AppData\Local\Microsoft\Windows\Temporary Internet Files\Content.IE5\S0NWBHTA\MP900442486[1].jpg"/>
          <p:cNvPicPr>
            <a:picLocks noChangeAspect="1" noChangeArrowheads="1"/>
          </p:cNvPicPr>
          <p:nvPr/>
        </p:nvPicPr>
        <p:blipFill>
          <a:blip r:embed="rId11" cstate="print">
            <a:extLst>
              <a:ext uri="{28A0092B-C50C-407E-A947-70E740481C1C}">
                <a14:useLocalDpi xmlns="" xmlns:a14="http://schemas.microsoft.com/office/drawing/2010/main" val="0"/>
              </a:ext>
            </a:extLst>
          </a:blip>
          <a:srcRect/>
          <a:stretch>
            <a:fillRect/>
          </a:stretch>
        </p:blipFill>
        <p:spPr bwMode="auto">
          <a:xfrm rot="10800000" flipV="1">
            <a:off x="5576711" y="4782256"/>
            <a:ext cx="2481748" cy="156996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 xmlns:p14="http://schemas.microsoft.com/office/powerpoint/2010/main" val="21177966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Differentiation criteria </a:t>
            </a:r>
            <a:br>
              <a:rPr lang="en-GB" dirty="0" smtClean="0"/>
            </a:br>
            <a:r>
              <a:rPr lang="en-GB" dirty="0" smtClean="0"/>
              <a:t>4. Motivation</a:t>
            </a:r>
            <a:endParaRPr lang="en-GB" dirty="0"/>
          </a:p>
        </p:txBody>
      </p:sp>
      <p:sp>
        <p:nvSpPr>
          <p:cNvPr id="3" name="Content Placeholder 2"/>
          <p:cNvSpPr>
            <a:spLocks noGrp="1"/>
          </p:cNvSpPr>
          <p:nvPr>
            <p:ph idx="1"/>
          </p:nvPr>
        </p:nvSpPr>
        <p:spPr>
          <a:xfrm>
            <a:off x="1200110" y="2264833"/>
            <a:ext cx="8825659" cy="4007951"/>
          </a:xfrm>
        </p:spPr>
        <p:txBody>
          <a:bodyPr/>
          <a:lstStyle/>
          <a:p>
            <a:r>
              <a:rPr lang="en-GB" b="1" dirty="0" smtClean="0"/>
              <a:t>What are the 2 basic types of motivation?</a:t>
            </a:r>
          </a:p>
          <a:p>
            <a:r>
              <a:rPr lang="en-GB" b="1" dirty="0" smtClean="0"/>
              <a:t>INTRINSIC &amp; EXTRINSIC</a:t>
            </a:r>
          </a:p>
          <a:p>
            <a:r>
              <a:rPr lang="en-GB" b="1" dirty="0" smtClean="0"/>
              <a:t>What are the characteristics of the 2 different types?</a:t>
            </a:r>
          </a:p>
          <a:p>
            <a:pPr marL="0" indent="0">
              <a:buNone/>
            </a:pPr>
            <a:endParaRPr lang="en-GB" b="1" dirty="0"/>
          </a:p>
        </p:txBody>
      </p:sp>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9880744" y="1302764"/>
            <a:ext cx="1729730" cy="1152000"/>
          </a:xfrm>
          <a:prstGeom prst="rect">
            <a:avLst/>
          </a:prstGeom>
        </p:spPr>
      </p:pic>
      <p:sp>
        <p:nvSpPr>
          <p:cNvPr id="5" name="TextBox 4"/>
          <p:cNvSpPr txBox="1"/>
          <p:nvPr/>
        </p:nvSpPr>
        <p:spPr>
          <a:xfrm>
            <a:off x="7213599" y="6272785"/>
            <a:ext cx="2411238" cy="369332"/>
          </a:xfrm>
          <a:prstGeom prst="rect">
            <a:avLst/>
          </a:prstGeom>
          <a:noFill/>
        </p:spPr>
        <p:txBody>
          <a:bodyPr wrap="none" rtlCol="0">
            <a:spAutoFit/>
          </a:bodyPr>
          <a:lstStyle/>
          <a:p>
            <a:r>
              <a:rPr lang="en-GB" i="1" dirty="0" smtClean="0"/>
              <a:t>William </a:t>
            </a:r>
            <a:r>
              <a:rPr lang="en-GB" i="1" dirty="0" err="1" smtClean="0"/>
              <a:t>Glasser</a:t>
            </a:r>
            <a:r>
              <a:rPr lang="en-GB" i="1" dirty="0" smtClean="0"/>
              <a:t> 1998</a:t>
            </a:r>
            <a:endParaRPr lang="en-GB" i="1" dirty="0"/>
          </a:p>
        </p:txBody>
      </p:sp>
      <p:pic>
        <p:nvPicPr>
          <p:cNvPr id="3074" name="Picture 2" descr="C:\Users\Teacher2\AppData\Local\Microsoft\Windows\Temporary Internet Files\Content.IE5\WQ3J90OS\MC900078726[1].wm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0008328" y="4240578"/>
            <a:ext cx="2005563" cy="2032207"/>
          </a:xfrm>
          <a:prstGeom prst="rect">
            <a:avLst/>
          </a:prstGeom>
          <a:noFill/>
          <a:extLst>
            <a:ext uri="{909E8E84-426E-40dd-AFC4-6F175D3DCCD1}">
              <a14:hiddenFill xmlns:a14="http://schemas.microsoft.com/office/drawing/2010/main" xmlns="">
                <a:solidFill>
                  <a:srgbClr val="FFFFFF"/>
                </a:solidFill>
              </a14:hiddenFill>
            </a:ext>
          </a:extLst>
        </p:spPr>
      </p:pic>
      <p:pic>
        <p:nvPicPr>
          <p:cNvPr id="3075" name="Picture 3" descr="C:\Users\Teacher2\AppData\Local\Microsoft\Windows\Temporary Internet Files\Content.IE5\WQ3J90OS\dglxasset[1].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flipH="1">
            <a:off x="2297287" y="3890725"/>
            <a:ext cx="1765299" cy="1176866"/>
          </a:xfrm>
          <a:prstGeom prst="rect">
            <a:avLst/>
          </a:prstGeom>
          <a:noFill/>
          <a:extLst>
            <a:ext uri="{909E8E84-426E-40dd-AFC4-6F175D3DCCD1}">
              <a14:hiddenFill xmlns:a14="http://schemas.microsoft.com/office/drawing/2010/main" xmlns="">
                <a:solidFill>
                  <a:srgbClr val="FFFFFF"/>
                </a:solidFill>
              </a14:hiddenFill>
            </a:ext>
          </a:extLst>
        </p:spPr>
      </p:pic>
      <p:pic>
        <p:nvPicPr>
          <p:cNvPr id="3076" name="Picture 4" descr="C:\Users\Teacher2\AppData\Local\Microsoft\Windows\Temporary Internet Files\Content.IE5\WQ3J90OS\dglxasset[2].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7922172" y="3724212"/>
            <a:ext cx="1193606" cy="179040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 xmlns:p14="http://schemas.microsoft.com/office/powerpoint/2010/main" val="2947205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0120" y="973668"/>
            <a:ext cx="8956247" cy="1419012"/>
          </a:xfrm>
          <a:solidFill>
            <a:schemeClr val="bg1"/>
          </a:solidFill>
        </p:spPr>
        <p:txBody>
          <a:bodyPr>
            <a:normAutofit fontScale="90000"/>
          </a:bodyPr>
          <a:lstStyle/>
          <a:p>
            <a:r>
              <a:rPr lang="en-GB" sz="2000" b="1" dirty="0" smtClean="0">
                <a:solidFill>
                  <a:schemeClr val="tx1"/>
                </a:solidFill>
              </a:rPr>
              <a:t>… and as if that isn’t enough..</a:t>
            </a:r>
            <a:br>
              <a:rPr lang="en-GB" sz="2000" b="1" dirty="0" smtClean="0">
                <a:solidFill>
                  <a:schemeClr val="tx1"/>
                </a:solidFill>
              </a:rPr>
            </a:br>
            <a:r>
              <a:rPr lang="en-GB" b="1" dirty="0" smtClean="0">
                <a:solidFill>
                  <a:schemeClr val="tx1"/>
                </a:solidFill>
              </a:rPr>
              <a:t>Differentiation criteria</a:t>
            </a:r>
            <a:r>
              <a:rPr lang="en-GB" dirty="0" smtClean="0"/>
              <a:t/>
            </a:r>
            <a:br>
              <a:rPr lang="en-GB" dirty="0" smtClean="0"/>
            </a:br>
            <a:r>
              <a:rPr lang="en-GB" b="1" dirty="0" smtClean="0">
                <a:solidFill>
                  <a:schemeClr val="tx1"/>
                </a:solidFill>
              </a:rPr>
              <a:t>5. BLOOM &amp; THINKING SKILLS</a:t>
            </a:r>
            <a:endParaRPr lang="en-GB" b="1" dirty="0">
              <a:solidFill>
                <a:schemeClr val="tx1"/>
              </a:solidFill>
            </a:endParaRPr>
          </a:p>
        </p:txBody>
      </p:sp>
      <p:sp>
        <p:nvSpPr>
          <p:cNvPr id="3" name="Content Placeholder 2"/>
          <p:cNvSpPr>
            <a:spLocks noGrp="1"/>
          </p:cNvSpPr>
          <p:nvPr>
            <p:ph idx="1"/>
          </p:nvPr>
        </p:nvSpPr>
        <p:spPr>
          <a:xfrm>
            <a:off x="1234440" y="3002280"/>
            <a:ext cx="8746173" cy="3601720"/>
          </a:xfrm>
        </p:spPr>
        <p:txBody>
          <a:bodyPr/>
          <a:lstStyle/>
          <a:p>
            <a:endParaRPr lang="en-GB" dirty="0"/>
          </a:p>
        </p:txBody>
      </p:sp>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9880744" y="551650"/>
            <a:ext cx="1729730" cy="1152000"/>
          </a:xfrm>
          <a:prstGeom prst="rect">
            <a:avLst/>
          </a:prstGeom>
        </p:spPr>
      </p:pic>
      <p:pic>
        <p:nvPicPr>
          <p:cNvPr id="205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371281" y="2013452"/>
            <a:ext cx="3439886" cy="273231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 xmlns:p14="http://schemas.microsoft.com/office/powerpoint/2010/main" val="1770863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1"/>
                                        </p:tgtEl>
                                        <p:attrNameLst>
                                          <p:attrName>style.visibility</p:attrName>
                                        </p:attrNameLst>
                                      </p:cBhvr>
                                      <p:to>
                                        <p:strVal val="visible"/>
                                      </p:to>
                                    </p:set>
                                    <p:anim calcmode="lin" valueType="num">
                                      <p:cBhvr additive="base">
                                        <p:cTn id="13" dur="500" fill="hold"/>
                                        <p:tgtEl>
                                          <p:spTgt spid="2051"/>
                                        </p:tgtEl>
                                        <p:attrNameLst>
                                          <p:attrName>ppt_x</p:attrName>
                                        </p:attrNameLst>
                                      </p:cBhvr>
                                      <p:tavLst>
                                        <p:tav tm="0">
                                          <p:val>
                                            <p:strVal val="#ppt_x"/>
                                          </p:val>
                                        </p:tav>
                                        <p:tav tm="100000">
                                          <p:val>
                                            <p:strVal val="#ppt_x"/>
                                          </p:val>
                                        </p:tav>
                                      </p:tavLst>
                                    </p:anim>
                                    <p:anim calcmode="lin" valueType="num">
                                      <p:cBhvr additive="base">
                                        <p:cTn id="14"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Why is it important for all teachers to share the responsibility of developing their learners’ thinking skills</a:t>
            </a:r>
            <a:r>
              <a:rPr lang="en-GB" dirty="0" smtClean="0"/>
              <a:t>?</a:t>
            </a:r>
            <a:endParaRPr lang="en-GB" dirty="0"/>
          </a:p>
        </p:txBody>
      </p:sp>
      <p:sp>
        <p:nvSpPr>
          <p:cNvPr id="3" name="Content Placeholder 2"/>
          <p:cNvSpPr>
            <a:spLocks noGrp="1"/>
          </p:cNvSpPr>
          <p:nvPr>
            <p:ph idx="1"/>
          </p:nvPr>
        </p:nvSpPr>
        <p:spPr/>
        <p:txBody>
          <a:bodyPr>
            <a:noAutofit/>
          </a:bodyPr>
          <a:lstStyle/>
          <a:p>
            <a:r>
              <a:rPr lang="en-GB" sz="2800" b="1" i="1" dirty="0" smtClean="0">
                <a:solidFill>
                  <a:schemeClr val="tx1"/>
                </a:solidFill>
              </a:rPr>
              <a:t>Bloom’s taxonomy remains a user- friendly, familiar ----1.-----that can help teachers of all grade levels and ----2.----areas to ask questions and design tasks that engage critical thinking and appropriately ----3.----students. When used consistently, the taxonomy can help students make “a quantum leap to ----4.----order thinking”.</a:t>
            </a:r>
            <a:endParaRPr lang="en-GB" sz="2800" b="1" i="1" dirty="0">
              <a:solidFill>
                <a:schemeClr val="tx1"/>
              </a:solidFill>
            </a:endParaRPr>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880744" y="1302764"/>
            <a:ext cx="1729730" cy="1152000"/>
          </a:xfrm>
          <a:prstGeom prst="rect">
            <a:avLst/>
          </a:prstGeom>
        </p:spPr>
      </p:pic>
    </p:spTree>
    <p:extLst>
      <p:ext uri="{BB962C8B-B14F-4D97-AF65-F5344CB8AC3E}">
        <p14:creationId xmlns="" xmlns:p14="http://schemas.microsoft.com/office/powerpoint/2010/main" val="2635620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sz="2400" b="1" i="1" dirty="0">
                <a:solidFill>
                  <a:schemeClr val="tx1"/>
                </a:solidFill>
              </a:rPr>
              <a:t>Bloom’s taxonomy remains a user- friendly, familiar model that can help teachers of all grade levels and subject areas to ask questions and design tasks that engage critical thinking and appropriately challenge students. When used consistently, the taxonomy can help students make “a quantum leap to higher order thinking</a:t>
            </a:r>
            <a:r>
              <a:rPr lang="en-GB" sz="2400" b="1" i="1" dirty="0" smtClean="0">
                <a:solidFill>
                  <a:schemeClr val="tx1"/>
                </a:solidFill>
              </a:rPr>
              <a:t>”.</a:t>
            </a:r>
          </a:p>
          <a:p>
            <a:r>
              <a:rPr lang="en-GB" sz="2400" b="1" i="1" dirty="0" smtClean="0">
                <a:solidFill>
                  <a:schemeClr val="tx1"/>
                </a:solidFill>
              </a:rPr>
              <a:t>(Sousa 2001)</a:t>
            </a:r>
            <a:endParaRPr lang="en-GB" sz="2400" b="1" i="1" dirty="0">
              <a:solidFill>
                <a:schemeClr val="tx1"/>
              </a:solidFill>
            </a:endParaRPr>
          </a:p>
          <a:p>
            <a:endParaRPr lang="en-GB" dirty="0"/>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880744" y="1302764"/>
            <a:ext cx="1729730" cy="1152000"/>
          </a:xfrm>
          <a:prstGeom prst="rect">
            <a:avLst/>
          </a:prstGeom>
        </p:spPr>
      </p:pic>
    </p:spTree>
    <p:extLst>
      <p:ext uri="{BB962C8B-B14F-4D97-AF65-F5344CB8AC3E}">
        <p14:creationId xmlns="" xmlns:p14="http://schemas.microsoft.com/office/powerpoint/2010/main" val="39029480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So, what does all this mean for the already overworked teacher and lesson planning??</a:t>
            </a:r>
            <a:endParaRPr lang="en-GB" dirty="0"/>
          </a:p>
        </p:txBody>
      </p:sp>
      <p:sp>
        <p:nvSpPr>
          <p:cNvPr id="3" name="Content Placeholder 2"/>
          <p:cNvSpPr>
            <a:spLocks noGrp="1"/>
          </p:cNvSpPr>
          <p:nvPr>
            <p:ph idx="1"/>
          </p:nvPr>
        </p:nvSpPr>
        <p:spPr/>
        <p:txBody>
          <a:bodyPr/>
          <a:lstStyle/>
          <a:p>
            <a:r>
              <a:rPr lang="en-GB" b="1" dirty="0" smtClean="0">
                <a:solidFill>
                  <a:schemeClr val="tx1"/>
                </a:solidFill>
              </a:rPr>
              <a:t>To be continued.</a:t>
            </a:r>
            <a:endParaRPr lang="en-GB" b="1" dirty="0">
              <a:solidFill>
                <a:schemeClr val="tx1"/>
              </a:solidFill>
            </a:endParaRPr>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880744" y="1302764"/>
            <a:ext cx="1729730" cy="1152000"/>
          </a:xfrm>
          <a:prstGeom prst="rect">
            <a:avLst/>
          </a:prstGeom>
        </p:spPr>
      </p:pic>
    </p:spTree>
    <p:extLst>
      <p:ext uri="{BB962C8B-B14F-4D97-AF65-F5344CB8AC3E}">
        <p14:creationId xmlns="" xmlns:p14="http://schemas.microsoft.com/office/powerpoint/2010/main" val="1988237647"/>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650</TotalTime>
  <Words>1239</Words>
  <Application>Microsoft Office PowerPoint</Application>
  <PresentationFormat>Personnalisé</PresentationFormat>
  <Paragraphs>113</Paragraphs>
  <Slides>20</Slides>
  <Notes>11</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20</vt:i4>
      </vt:variant>
    </vt:vector>
  </HeadingPairs>
  <TitlesOfParts>
    <vt:vector size="22" baseType="lpstr">
      <vt:lpstr>Facet</vt:lpstr>
      <vt:lpstr>Packager Shell Object</vt:lpstr>
      <vt:lpstr>Differentiation</vt:lpstr>
      <vt:lpstr>Session objectives</vt:lpstr>
      <vt:lpstr>What does it mean?</vt:lpstr>
      <vt:lpstr>Why is it an essential element of 21st century teaching and learning?</vt:lpstr>
      <vt:lpstr>If we know that our learners differ in terms of level, learning style and motivation…….…………….</vt:lpstr>
      <vt:lpstr>Diapositive 6</vt:lpstr>
      <vt:lpstr>Differentiation criteria 1. Level of language proficiency</vt:lpstr>
      <vt:lpstr>How do teachers manage mixed ability classes?</vt:lpstr>
      <vt:lpstr>But (there is always a but….)</vt:lpstr>
      <vt:lpstr>Differentiation criteria 3: Learning styles</vt:lpstr>
      <vt:lpstr>Diapositive 11</vt:lpstr>
      <vt:lpstr>What kind of learner are YOU?</vt:lpstr>
      <vt:lpstr>Diapositive 13</vt:lpstr>
      <vt:lpstr>Differentiation criteria  3. Multiple Intelligences</vt:lpstr>
      <vt:lpstr>How are you smart???</vt:lpstr>
      <vt:lpstr>Differentiation criteria  4. Motivation</vt:lpstr>
      <vt:lpstr>… and as if that isn’t enough.. Differentiation criteria 5. BLOOM &amp; THINKING SKILLS</vt:lpstr>
      <vt:lpstr>Why is it important for all teachers to share the responsibility of developing their learners’ thinking skills?</vt:lpstr>
      <vt:lpstr>Diapositive 19</vt:lpstr>
      <vt:lpstr>So, what does all this mean for the already overworked teacher and lesson planning??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McMahon</dc:creator>
  <cp:lastModifiedBy>Das Haus</cp:lastModifiedBy>
  <cp:revision>50</cp:revision>
  <cp:lastPrinted>2013-12-02T15:47:07Z</cp:lastPrinted>
  <dcterms:created xsi:type="dcterms:W3CDTF">2013-11-29T12:56:44Z</dcterms:created>
  <dcterms:modified xsi:type="dcterms:W3CDTF">2016-12-04T19:00:49Z</dcterms:modified>
</cp:coreProperties>
</file>